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 id="264" r:id="rId7"/>
    <p:sldId id="265" r:id="rId8"/>
    <p:sldId id="266" r:id="rId9"/>
    <p:sldId id="267" r:id="rId10"/>
    <p:sldId id="268" r:id="rId11"/>
    <p:sldId id="269" r:id="rId12"/>
    <p:sldId id="270" r:id="rId13"/>
    <p:sldId id="271" r:id="rId14"/>
    <p:sldId id="272" r:id="rId15"/>
    <p:sldId id="273" r:id="rId16"/>
    <p:sldId id="275" r:id="rId17"/>
    <p:sldId id="277" r:id="rId18"/>
    <p:sldId id="278" r:id="rId19"/>
    <p:sldId id="279" r:id="rId20"/>
    <p:sldId id="280" r:id="rId21"/>
    <p:sldId id="281" r:id="rId22"/>
    <p:sldId id="285" r:id="rId23"/>
    <p:sldId id="282" r:id="rId24"/>
    <p:sldId id="284" r:id="rId25"/>
    <p:sldId id="286"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6" d="100"/>
          <a:sy n="76" d="100"/>
        </p:scale>
        <p:origin x="540"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6950EC9-197A-4688-8A82-B7811AFC67FE}" type="datetimeFigureOut">
              <a:rPr lang="en-US" smtClean="0"/>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46131F-FC5C-40AC-B070-A76B4EBD7E17}" type="slidenum">
              <a:rPr lang="en-US" smtClean="0"/>
              <a:t>‹#›</a:t>
            </a:fld>
            <a:endParaRPr lang="en-US"/>
          </a:p>
        </p:txBody>
      </p:sp>
    </p:spTree>
    <p:extLst>
      <p:ext uri="{BB962C8B-B14F-4D97-AF65-F5344CB8AC3E}">
        <p14:creationId xmlns:p14="http://schemas.microsoft.com/office/powerpoint/2010/main" val="4967848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950EC9-197A-4688-8A82-B7811AFC67FE}" type="datetimeFigureOut">
              <a:rPr lang="en-US" smtClean="0"/>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46131F-FC5C-40AC-B070-A76B4EBD7E17}" type="slidenum">
              <a:rPr lang="en-US" smtClean="0"/>
              <a:t>‹#›</a:t>
            </a:fld>
            <a:endParaRPr lang="en-US"/>
          </a:p>
        </p:txBody>
      </p:sp>
    </p:spTree>
    <p:extLst>
      <p:ext uri="{BB962C8B-B14F-4D97-AF65-F5344CB8AC3E}">
        <p14:creationId xmlns:p14="http://schemas.microsoft.com/office/powerpoint/2010/main" val="1830087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950EC9-197A-4688-8A82-B7811AFC67FE}" type="datetimeFigureOut">
              <a:rPr lang="en-US" smtClean="0"/>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46131F-FC5C-40AC-B070-A76B4EBD7E17}" type="slidenum">
              <a:rPr lang="en-US" smtClean="0"/>
              <a:t>‹#›</a:t>
            </a:fld>
            <a:endParaRPr lang="en-US"/>
          </a:p>
        </p:txBody>
      </p:sp>
    </p:spTree>
    <p:extLst>
      <p:ext uri="{BB962C8B-B14F-4D97-AF65-F5344CB8AC3E}">
        <p14:creationId xmlns:p14="http://schemas.microsoft.com/office/powerpoint/2010/main" val="2925349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950EC9-197A-4688-8A82-B7811AFC67FE}" type="datetimeFigureOut">
              <a:rPr lang="en-US" smtClean="0"/>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46131F-FC5C-40AC-B070-A76B4EBD7E17}" type="slidenum">
              <a:rPr lang="en-US" smtClean="0"/>
              <a:t>‹#›</a:t>
            </a:fld>
            <a:endParaRPr lang="en-US"/>
          </a:p>
        </p:txBody>
      </p:sp>
    </p:spTree>
    <p:extLst>
      <p:ext uri="{BB962C8B-B14F-4D97-AF65-F5344CB8AC3E}">
        <p14:creationId xmlns:p14="http://schemas.microsoft.com/office/powerpoint/2010/main" val="443095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950EC9-197A-4688-8A82-B7811AFC67FE}" type="datetimeFigureOut">
              <a:rPr lang="en-US" smtClean="0"/>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46131F-FC5C-40AC-B070-A76B4EBD7E17}" type="slidenum">
              <a:rPr lang="en-US" smtClean="0"/>
              <a:t>‹#›</a:t>
            </a:fld>
            <a:endParaRPr lang="en-US"/>
          </a:p>
        </p:txBody>
      </p:sp>
    </p:spTree>
    <p:extLst>
      <p:ext uri="{BB962C8B-B14F-4D97-AF65-F5344CB8AC3E}">
        <p14:creationId xmlns:p14="http://schemas.microsoft.com/office/powerpoint/2010/main" val="2693357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6950EC9-197A-4688-8A82-B7811AFC67FE}" type="datetimeFigureOut">
              <a:rPr lang="en-US" smtClean="0"/>
              <a:t>9/20/2017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46131F-FC5C-40AC-B070-A76B4EBD7E17}" type="slidenum">
              <a:rPr lang="en-US" smtClean="0"/>
              <a:t>‹#›</a:t>
            </a:fld>
            <a:endParaRPr lang="en-US"/>
          </a:p>
        </p:txBody>
      </p:sp>
    </p:spTree>
    <p:extLst>
      <p:ext uri="{BB962C8B-B14F-4D97-AF65-F5344CB8AC3E}">
        <p14:creationId xmlns:p14="http://schemas.microsoft.com/office/powerpoint/2010/main" val="3746289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6950EC9-197A-4688-8A82-B7811AFC67FE}" type="datetimeFigureOut">
              <a:rPr lang="en-US" smtClean="0"/>
              <a:t>9/20/2017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46131F-FC5C-40AC-B070-A76B4EBD7E17}" type="slidenum">
              <a:rPr lang="en-US" smtClean="0"/>
              <a:t>‹#›</a:t>
            </a:fld>
            <a:endParaRPr lang="en-US"/>
          </a:p>
        </p:txBody>
      </p:sp>
    </p:spTree>
    <p:extLst>
      <p:ext uri="{BB962C8B-B14F-4D97-AF65-F5344CB8AC3E}">
        <p14:creationId xmlns:p14="http://schemas.microsoft.com/office/powerpoint/2010/main" val="157949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6950EC9-197A-4688-8A82-B7811AFC67FE}" type="datetimeFigureOut">
              <a:rPr lang="en-US" smtClean="0"/>
              <a:t>9/20/2017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46131F-FC5C-40AC-B070-A76B4EBD7E17}" type="slidenum">
              <a:rPr lang="en-US" smtClean="0"/>
              <a:t>‹#›</a:t>
            </a:fld>
            <a:endParaRPr lang="en-US"/>
          </a:p>
        </p:txBody>
      </p:sp>
    </p:spTree>
    <p:extLst>
      <p:ext uri="{BB962C8B-B14F-4D97-AF65-F5344CB8AC3E}">
        <p14:creationId xmlns:p14="http://schemas.microsoft.com/office/powerpoint/2010/main" val="634222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950EC9-197A-4688-8A82-B7811AFC67FE}" type="datetimeFigureOut">
              <a:rPr lang="en-US" smtClean="0"/>
              <a:t>9/20/2017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46131F-FC5C-40AC-B070-A76B4EBD7E17}" type="slidenum">
              <a:rPr lang="en-US" smtClean="0"/>
              <a:t>‹#›</a:t>
            </a:fld>
            <a:endParaRPr lang="en-US"/>
          </a:p>
        </p:txBody>
      </p:sp>
    </p:spTree>
    <p:extLst>
      <p:ext uri="{BB962C8B-B14F-4D97-AF65-F5344CB8AC3E}">
        <p14:creationId xmlns:p14="http://schemas.microsoft.com/office/powerpoint/2010/main" val="108709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950EC9-197A-4688-8A82-B7811AFC67FE}" type="datetimeFigureOut">
              <a:rPr lang="en-US" smtClean="0"/>
              <a:t>9/20/2017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46131F-FC5C-40AC-B070-A76B4EBD7E17}" type="slidenum">
              <a:rPr lang="en-US" smtClean="0"/>
              <a:t>‹#›</a:t>
            </a:fld>
            <a:endParaRPr lang="en-US"/>
          </a:p>
        </p:txBody>
      </p:sp>
    </p:spTree>
    <p:extLst>
      <p:ext uri="{BB962C8B-B14F-4D97-AF65-F5344CB8AC3E}">
        <p14:creationId xmlns:p14="http://schemas.microsoft.com/office/powerpoint/2010/main" val="322059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950EC9-197A-4688-8A82-B7811AFC67FE}" type="datetimeFigureOut">
              <a:rPr lang="en-US" smtClean="0"/>
              <a:t>9/20/2017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46131F-FC5C-40AC-B070-A76B4EBD7E17}" type="slidenum">
              <a:rPr lang="en-US" smtClean="0"/>
              <a:t>‹#›</a:t>
            </a:fld>
            <a:endParaRPr lang="en-US"/>
          </a:p>
        </p:txBody>
      </p:sp>
    </p:spTree>
    <p:extLst>
      <p:ext uri="{BB962C8B-B14F-4D97-AF65-F5344CB8AC3E}">
        <p14:creationId xmlns:p14="http://schemas.microsoft.com/office/powerpoint/2010/main" val="19361553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50EC9-197A-4688-8A82-B7811AFC67FE}" type="datetimeFigureOut">
              <a:rPr lang="en-US" smtClean="0"/>
              <a:t>9/20/2017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46131F-FC5C-40AC-B070-A76B4EBD7E17}" type="slidenum">
              <a:rPr lang="en-US" smtClean="0"/>
              <a:t>‹#›</a:t>
            </a:fld>
            <a:endParaRPr lang="en-US"/>
          </a:p>
        </p:txBody>
      </p:sp>
    </p:spTree>
    <p:extLst>
      <p:ext uri="{BB962C8B-B14F-4D97-AF65-F5344CB8AC3E}">
        <p14:creationId xmlns:p14="http://schemas.microsoft.com/office/powerpoint/2010/main" val="27301644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
            </a:r>
            <a:br>
              <a:rPr lang="en-US" dirty="0"/>
            </a:br>
            <a:r>
              <a:rPr lang="en-US" dirty="0"/>
              <a:t/>
            </a:r>
            <a:br>
              <a:rPr lang="en-US" dirty="0"/>
            </a:br>
            <a:r>
              <a:rPr lang="vi-VN" dirty="0"/>
              <a:t> </a:t>
            </a:r>
            <a:r>
              <a:rPr lang="vi-VN" b="1" dirty="0"/>
              <a:t>Chương </a:t>
            </a:r>
            <a:r>
              <a:rPr lang="vi-VN" b="1" dirty="0" smtClean="0"/>
              <a:t>2</a:t>
            </a:r>
            <a:endParaRPr lang="en-US" dirty="0"/>
          </a:p>
        </p:txBody>
      </p:sp>
      <p:sp>
        <p:nvSpPr>
          <p:cNvPr id="3" name="Subtitle 2"/>
          <p:cNvSpPr>
            <a:spLocks noGrp="1"/>
          </p:cNvSpPr>
          <p:nvPr>
            <p:ph type="subTitle" idx="1"/>
          </p:nvPr>
        </p:nvSpPr>
        <p:spPr/>
        <p:txBody>
          <a:bodyPr/>
          <a:lstStyle/>
          <a:p>
            <a:r>
              <a:rPr lang="vi-VN" b="1" dirty="0" smtClean="0"/>
              <a:t>Lý thuyết về Lập trình </a:t>
            </a:r>
            <a:r>
              <a:rPr lang="vi-VN" b="1" dirty="0" smtClean="0"/>
              <a:t>h</a:t>
            </a:r>
            <a:r>
              <a:rPr lang="en-US" b="1" dirty="0" err="1" smtClean="0"/>
              <a:t>ướ</a:t>
            </a:r>
            <a:r>
              <a:rPr lang="vi-VN" b="1" dirty="0" smtClean="0"/>
              <a:t>ng </a:t>
            </a:r>
            <a:r>
              <a:rPr lang="vi-VN" b="1" dirty="0" smtClean="0"/>
              <a:t>đối tượng</a:t>
            </a:r>
            <a:endParaRPr lang="en-US" dirty="0"/>
          </a:p>
        </p:txBody>
      </p:sp>
    </p:spTree>
    <p:extLst>
      <p:ext uri="{BB962C8B-B14F-4D97-AF65-F5344CB8AC3E}">
        <p14:creationId xmlns:p14="http://schemas.microsoft.com/office/powerpoint/2010/main" val="29605308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dirty="0" err="1"/>
              <a:t>Cài</a:t>
            </a:r>
            <a:r>
              <a:rPr lang="en-US" dirty="0"/>
              <a:t> </a:t>
            </a:r>
            <a:r>
              <a:rPr lang="en-US" dirty="0" err="1"/>
              <a:t>đặt</a:t>
            </a:r>
            <a:r>
              <a:rPr lang="en-US" dirty="0"/>
              <a:t> </a:t>
            </a:r>
            <a:r>
              <a:rPr lang="en-US" dirty="0" err="1"/>
              <a:t>với</a:t>
            </a:r>
            <a:r>
              <a:rPr lang="en-US" dirty="0"/>
              <a:t> pp </a:t>
            </a:r>
            <a:r>
              <a:rPr lang="en-US" dirty="0" err="1"/>
              <a:t>lập</a:t>
            </a:r>
            <a:r>
              <a:rPr lang="en-US" dirty="0"/>
              <a:t> </a:t>
            </a:r>
            <a:r>
              <a:rPr lang="en-US" dirty="0" err="1"/>
              <a:t>trình</a:t>
            </a:r>
            <a:r>
              <a:rPr lang="en-US" dirty="0"/>
              <a:t> </a:t>
            </a:r>
            <a:r>
              <a:rPr lang="en-US" dirty="0" err="1"/>
              <a:t>tuyến</a:t>
            </a:r>
            <a:r>
              <a:rPr lang="en-US" dirty="0"/>
              <a:t> </a:t>
            </a:r>
            <a:r>
              <a:rPr lang="en-US" dirty="0" err="1"/>
              <a:t>tính</a:t>
            </a:r>
            <a:r>
              <a:rPr lang="en-US" dirty="0"/>
              <a:t> (</a:t>
            </a:r>
            <a:r>
              <a:rPr lang="en-US" dirty="0" err="1"/>
              <a:t>chỉ</a:t>
            </a:r>
            <a:r>
              <a:rPr lang="en-US" dirty="0"/>
              <a:t> </a:t>
            </a:r>
            <a:r>
              <a:rPr lang="en-US" dirty="0" err="1"/>
              <a:t>dùng</a:t>
            </a:r>
            <a:r>
              <a:rPr lang="en-US" dirty="0"/>
              <a:t> 1 </a:t>
            </a:r>
            <a:r>
              <a:rPr lang="en-US" dirty="0" err="1"/>
              <a:t>hàm</a:t>
            </a:r>
            <a:r>
              <a:rPr lang="en-US" dirty="0"/>
              <a:t> main </a:t>
            </a:r>
            <a:r>
              <a:rPr lang="en-US" dirty="0" err="1"/>
              <a:t>và</a:t>
            </a:r>
            <a:r>
              <a:rPr lang="en-US" dirty="0"/>
              <a:t> </a:t>
            </a:r>
            <a:r>
              <a:rPr lang="en-US" dirty="0" err="1"/>
              <a:t>cấu</a:t>
            </a:r>
            <a:r>
              <a:rPr lang="en-US" dirty="0"/>
              <a:t> </a:t>
            </a:r>
            <a:r>
              <a:rPr lang="en-US" dirty="0" err="1"/>
              <a:t>trúc</a:t>
            </a:r>
            <a:r>
              <a:rPr lang="en-US" dirty="0"/>
              <a:t> </a:t>
            </a:r>
            <a:r>
              <a:rPr lang="en-US" dirty="0" err="1"/>
              <a:t>cục</a:t>
            </a:r>
            <a:r>
              <a:rPr lang="en-US" dirty="0"/>
              <a:t> </a:t>
            </a:r>
            <a:r>
              <a:rPr lang="en-US" dirty="0" err="1"/>
              <a:t>bộ</a:t>
            </a:r>
            <a:r>
              <a:rPr lang="en-US" dirty="0"/>
              <a:t>)</a:t>
            </a:r>
          </a:p>
        </p:txBody>
      </p:sp>
      <p:sp>
        <p:nvSpPr>
          <p:cNvPr id="4" name="Rectangle 3"/>
          <p:cNvSpPr/>
          <p:nvPr/>
        </p:nvSpPr>
        <p:spPr>
          <a:xfrm>
            <a:off x="622300" y="2331346"/>
            <a:ext cx="3213100" cy="2492990"/>
          </a:xfrm>
          <a:prstGeom prst="rect">
            <a:avLst/>
          </a:prstGeom>
        </p:spPr>
        <p:txBody>
          <a:bodyPr wrap="square">
            <a:spAutoFit/>
          </a:bodyPr>
          <a:lstStyle/>
          <a:p>
            <a:endParaRPr lang="en-US" sz="1200" b="0" i="0" u="none" strike="noStrike" baseline="0" dirty="0" smtClean="0">
              <a:solidFill>
                <a:srgbClr val="000000"/>
              </a:solidFill>
              <a:latin typeface="Times New Roman" panose="02020603050405020304" pitchFamily="18" charset="0"/>
            </a:endParaRPr>
          </a:p>
          <a:p>
            <a:r>
              <a:rPr lang="en-US" sz="2400" b="0" i="0" u="none" strike="noStrike" baseline="0" dirty="0" err="1" smtClean="0">
                <a:latin typeface="Times New Roman" panose="02020603050405020304" pitchFamily="18" charset="0"/>
              </a:rPr>
              <a:t>struct</a:t>
            </a:r>
            <a:r>
              <a:rPr lang="en-US" sz="2400" b="0" i="0" u="none" strike="noStrike" baseline="0" dirty="0" smtClean="0">
                <a:latin typeface="Times New Roman" panose="02020603050405020304" pitchFamily="18" charset="0"/>
              </a:rPr>
              <a:t> HOCSINH </a:t>
            </a:r>
          </a:p>
          <a:p>
            <a:r>
              <a:rPr lang="en-US" sz="2400" b="0" i="0" u="none" strike="noStrike" baseline="0" dirty="0" smtClean="0">
                <a:latin typeface="Times New Roman" panose="02020603050405020304" pitchFamily="18" charset="0"/>
              </a:rPr>
              <a:t>{ </a:t>
            </a:r>
          </a:p>
          <a:p>
            <a:r>
              <a:rPr lang="en-US" sz="2400" b="0" i="0" u="none" strike="noStrike" baseline="0" dirty="0" smtClean="0">
                <a:latin typeface="Times New Roman" panose="02020603050405020304" pitchFamily="18" charset="0"/>
              </a:rPr>
              <a:t>public string </a:t>
            </a:r>
            <a:r>
              <a:rPr lang="en-US" sz="2400" b="0" i="0" u="none" strike="noStrike" baseline="0" dirty="0" err="1" smtClean="0">
                <a:latin typeface="Times New Roman" panose="02020603050405020304" pitchFamily="18" charset="0"/>
              </a:rPr>
              <a:t>hoten</a:t>
            </a:r>
            <a:r>
              <a:rPr lang="en-US" sz="2400" b="0" i="0" u="none" strike="noStrike" baseline="0" dirty="0" smtClean="0">
                <a:latin typeface="Times New Roman" panose="02020603050405020304" pitchFamily="18" charset="0"/>
              </a:rPr>
              <a:t>; </a:t>
            </a:r>
          </a:p>
          <a:p>
            <a:r>
              <a:rPr lang="en-US" sz="2400" b="0" i="0" u="none" strike="noStrike" baseline="0" dirty="0" smtClean="0">
                <a:latin typeface="Times New Roman" panose="02020603050405020304" pitchFamily="18" charset="0"/>
              </a:rPr>
              <a:t>public </a:t>
            </a:r>
            <a:r>
              <a:rPr lang="en-US" sz="2400" b="0" i="0" u="none" strike="noStrike" baseline="0" dirty="0" err="1" smtClean="0">
                <a:latin typeface="Times New Roman" panose="02020603050405020304" pitchFamily="18" charset="0"/>
              </a:rPr>
              <a:t>int</a:t>
            </a:r>
            <a:r>
              <a:rPr lang="en-US" sz="2400" b="0" i="0" u="none" strike="noStrike" baseline="0" dirty="0" smtClean="0">
                <a:latin typeface="Times New Roman" panose="02020603050405020304" pitchFamily="18" charset="0"/>
              </a:rPr>
              <a:t> van, </a:t>
            </a:r>
            <a:r>
              <a:rPr lang="en-US" sz="2400" b="0" i="0" u="none" strike="noStrike" baseline="0" dirty="0" err="1" smtClean="0">
                <a:latin typeface="Times New Roman" panose="02020603050405020304" pitchFamily="18" charset="0"/>
              </a:rPr>
              <a:t>toan</a:t>
            </a:r>
            <a:r>
              <a:rPr lang="en-US" sz="2400" b="0" i="0" u="none" strike="noStrike" baseline="0" dirty="0" smtClean="0">
                <a:latin typeface="Times New Roman" panose="02020603050405020304" pitchFamily="18" charset="0"/>
              </a:rPr>
              <a:t>; </a:t>
            </a:r>
          </a:p>
          <a:p>
            <a:r>
              <a:rPr lang="en-US" sz="2400" b="0" i="0" u="none" strike="noStrike" baseline="0" dirty="0" smtClean="0">
                <a:latin typeface="Times New Roman" panose="02020603050405020304" pitchFamily="18" charset="0"/>
              </a:rPr>
              <a:t>public float </a:t>
            </a:r>
            <a:r>
              <a:rPr lang="en-US" sz="2400" b="0" i="0" u="none" strike="noStrike" baseline="0" dirty="0" err="1" smtClean="0">
                <a:latin typeface="Times New Roman" panose="02020603050405020304" pitchFamily="18" charset="0"/>
              </a:rPr>
              <a:t>dtb</a:t>
            </a:r>
            <a:r>
              <a:rPr lang="en-US" sz="2400" b="0" i="0" u="none" strike="noStrike" baseline="0" dirty="0" smtClean="0">
                <a:latin typeface="Times New Roman" panose="02020603050405020304" pitchFamily="18" charset="0"/>
              </a:rPr>
              <a:t>; </a:t>
            </a:r>
          </a:p>
          <a:p>
            <a:r>
              <a:rPr lang="en-US" sz="2400" b="0" i="0" u="none" strike="noStrike" baseline="0" dirty="0" smtClean="0">
                <a:latin typeface="Times New Roman" panose="02020603050405020304" pitchFamily="18" charset="0"/>
              </a:rPr>
              <a:t>} </a:t>
            </a:r>
            <a:endParaRPr lang="en-US" sz="2400" dirty="0"/>
          </a:p>
        </p:txBody>
      </p:sp>
      <p:sp>
        <p:nvSpPr>
          <p:cNvPr id="5" name="Rectangle 4"/>
          <p:cNvSpPr/>
          <p:nvPr/>
        </p:nvSpPr>
        <p:spPr>
          <a:xfrm>
            <a:off x="4470400" y="1883750"/>
            <a:ext cx="6769100" cy="4562788"/>
          </a:xfrm>
          <a:prstGeom prst="rect">
            <a:avLst/>
          </a:prstGeom>
        </p:spPr>
        <p:txBody>
          <a:bodyPr wrap="square">
            <a:spAutoFit/>
          </a:bodyPr>
          <a:lstStyle/>
          <a:p>
            <a:endParaRPr lang="en-US" sz="1050" b="0" i="0" u="none" strike="noStrike" baseline="0" dirty="0" smtClean="0">
              <a:solidFill>
                <a:srgbClr val="000000"/>
              </a:solidFill>
              <a:latin typeface="Times New Roman" panose="02020603050405020304" pitchFamily="18" charset="0"/>
            </a:endParaRPr>
          </a:p>
          <a:p>
            <a:r>
              <a:rPr lang="en-US" sz="2000" b="0" i="0" u="none" strike="noStrike" baseline="0" dirty="0" smtClean="0">
                <a:latin typeface="Times New Roman" panose="02020603050405020304" pitchFamily="18" charset="0"/>
              </a:rPr>
              <a:t>static void Main(string[] </a:t>
            </a:r>
            <a:r>
              <a:rPr lang="en-US" sz="2000" b="0" i="0" u="none" strike="noStrike" baseline="0" dirty="0" err="1" smtClean="0">
                <a:latin typeface="Times New Roman" panose="02020603050405020304" pitchFamily="18" charset="0"/>
              </a:rPr>
              <a:t>args</a:t>
            </a:r>
            <a:r>
              <a:rPr lang="en-US" sz="2000" b="0" i="0" u="none" strike="noStrike" baseline="0" dirty="0" smtClean="0">
                <a:latin typeface="Times New Roman" panose="02020603050405020304" pitchFamily="18" charset="0"/>
              </a:rPr>
              <a:t>) </a:t>
            </a:r>
          </a:p>
          <a:p>
            <a:r>
              <a:rPr lang="en-US" sz="2000" b="0" i="0" u="none" strike="noStrike" baseline="0" dirty="0" smtClean="0">
                <a:latin typeface="Times New Roman" panose="02020603050405020304" pitchFamily="18" charset="0"/>
              </a:rPr>
              <a:t>{ </a:t>
            </a:r>
          </a:p>
          <a:p>
            <a:r>
              <a:rPr lang="en-US" sz="2000" b="0" i="0" u="none" strike="noStrike" baseline="0" dirty="0" smtClean="0">
                <a:latin typeface="Times New Roman" panose="02020603050405020304" pitchFamily="18" charset="0"/>
              </a:rPr>
              <a:t>HOCSINH </a:t>
            </a:r>
            <a:r>
              <a:rPr lang="en-US" sz="2000" b="0" i="0" u="none" strike="noStrike" baseline="0" dirty="0" err="1" smtClean="0">
                <a:latin typeface="Times New Roman" panose="02020603050405020304" pitchFamily="18" charset="0"/>
              </a:rPr>
              <a:t>hs</a:t>
            </a:r>
            <a:r>
              <a:rPr lang="en-US" sz="2000" b="0" i="0" u="none" strike="noStrike" baseline="0" dirty="0" smtClean="0">
                <a:latin typeface="Times New Roman" panose="02020603050405020304" pitchFamily="18" charset="0"/>
              </a:rPr>
              <a:t>; </a:t>
            </a:r>
          </a:p>
          <a:p>
            <a:endParaRPr lang="en-US" sz="2000" b="0" i="0" u="none" strike="noStrike" baseline="0" dirty="0" smtClean="0">
              <a:latin typeface="Times New Roman" panose="02020603050405020304" pitchFamily="18" charset="0"/>
            </a:endParaRPr>
          </a:p>
          <a:p>
            <a:r>
              <a:rPr lang="en-US" sz="2000" b="0" i="0" u="none" strike="noStrike" baseline="0" dirty="0" err="1" smtClean="0">
                <a:latin typeface="Times New Roman" panose="02020603050405020304" pitchFamily="18" charset="0"/>
              </a:rPr>
              <a:t>Console.Write</a:t>
            </a:r>
            <a:r>
              <a:rPr lang="en-US" sz="2000" b="0" i="0" u="none" strike="noStrike" baseline="0" dirty="0" smtClean="0">
                <a:latin typeface="Times New Roman" panose="02020603050405020304" pitchFamily="18" charset="0"/>
              </a:rPr>
              <a:t>("</a:t>
            </a:r>
            <a:r>
              <a:rPr lang="en-US" sz="2000" b="0" i="0" u="none" strike="noStrike" baseline="0" dirty="0" err="1" smtClean="0">
                <a:latin typeface="Times New Roman" panose="02020603050405020304" pitchFamily="18" charset="0"/>
              </a:rPr>
              <a:t>Nhap</a:t>
            </a:r>
            <a:r>
              <a:rPr lang="en-US" sz="2000" b="0" i="0" u="none" strike="noStrike" baseline="0" dirty="0" smtClean="0">
                <a:latin typeface="Times New Roman" panose="02020603050405020304" pitchFamily="18" charset="0"/>
              </a:rPr>
              <a:t> ho ten: "); </a:t>
            </a:r>
          </a:p>
          <a:p>
            <a:r>
              <a:rPr lang="en-US" sz="2000" b="0" i="0" u="none" strike="noStrike" baseline="0" dirty="0" err="1" smtClean="0">
                <a:latin typeface="Times New Roman" panose="02020603050405020304" pitchFamily="18" charset="0"/>
              </a:rPr>
              <a:t>hs.hoten</a:t>
            </a:r>
            <a:r>
              <a:rPr lang="en-US" sz="2000" b="0" i="0" u="none" strike="noStrike" baseline="0" dirty="0" smtClean="0">
                <a:latin typeface="Times New Roman" panose="02020603050405020304" pitchFamily="18" charset="0"/>
              </a:rPr>
              <a:t> = </a:t>
            </a:r>
            <a:r>
              <a:rPr lang="en-US" sz="2000" b="0" i="0" u="none" strike="noStrike" baseline="0" dirty="0" err="1" smtClean="0">
                <a:latin typeface="Times New Roman" panose="02020603050405020304" pitchFamily="18" charset="0"/>
              </a:rPr>
              <a:t>Console.ReadLine</a:t>
            </a:r>
            <a:r>
              <a:rPr lang="en-US" sz="2000" b="0" i="0" u="none" strike="noStrike" baseline="0" dirty="0" smtClean="0">
                <a:latin typeface="Times New Roman" panose="02020603050405020304" pitchFamily="18" charset="0"/>
              </a:rPr>
              <a:t>(); </a:t>
            </a:r>
          </a:p>
          <a:p>
            <a:r>
              <a:rPr lang="en-US" sz="2000" b="0" i="0" u="none" strike="noStrike" baseline="0" dirty="0" err="1" smtClean="0">
                <a:latin typeface="Times New Roman" panose="02020603050405020304" pitchFamily="18" charset="0"/>
              </a:rPr>
              <a:t>Console.Write</a:t>
            </a:r>
            <a:r>
              <a:rPr lang="en-US" sz="2000" b="0" i="0" u="none" strike="noStrike" baseline="0" dirty="0" smtClean="0">
                <a:latin typeface="Times New Roman" panose="02020603050405020304" pitchFamily="18" charset="0"/>
              </a:rPr>
              <a:t>("</a:t>
            </a:r>
            <a:r>
              <a:rPr lang="en-US" sz="2000" b="0" i="0" u="none" strike="noStrike" baseline="0" dirty="0" err="1" smtClean="0">
                <a:latin typeface="Times New Roman" panose="02020603050405020304" pitchFamily="18" charset="0"/>
              </a:rPr>
              <a:t>Nhap</a:t>
            </a:r>
            <a:r>
              <a:rPr lang="en-US" sz="2000" b="0" i="0" u="none" strike="noStrike" baseline="0" dirty="0" smtClean="0">
                <a:latin typeface="Times New Roman" panose="02020603050405020304" pitchFamily="18" charset="0"/>
              </a:rPr>
              <a:t> diem </a:t>
            </a:r>
            <a:r>
              <a:rPr lang="en-US" sz="2000" b="0" i="0" u="none" strike="noStrike" baseline="0" dirty="0" err="1" smtClean="0">
                <a:latin typeface="Times New Roman" panose="02020603050405020304" pitchFamily="18" charset="0"/>
              </a:rPr>
              <a:t>toan</a:t>
            </a:r>
            <a:r>
              <a:rPr lang="en-US" sz="2000" b="0" i="0" u="none" strike="noStrike" baseline="0" dirty="0" smtClean="0">
                <a:latin typeface="Times New Roman" panose="02020603050405020304" pitchFamily="18" charset="0"/>
              </a:rPr>
              <a:t>: "); </a:t>
            </a:r>
          </a:p>
          <a:p>
            <a:r>
              <a:rPr lang="en-US" sz="2000" b="0" i="0" u="none" strike="noStrike" baseline="0" dirty="0" err="1" smtClean="0">
                <a:latin typeface="Times New Roman" panose="02020603050405020304" pitchFamily="18" charset="0"/>
              </a:rPr>
              <a:t>hs.toan</a:t>
            </a:r>
            <a:r>
              <a:rPr lang="en-US" sz="2000" b="0" i="0" u="none" strike="noStrike" baseline="0" dirty="0" smtClean="0">
                <a:latin typeface="Times New Roman" panose="02020603050405020304" pitchFamily="18" charset="0"/>
              </a:rPr>
              <a:t>=</a:t>
            </a:r>
            <a:r>
              <a:rPr lang="en-US" sz="2000" b="0" i="0" u="none" strike="noStrike" baseline="0" dirty="0" err="1" smtClean="0">
                <a:latin typeface="Times New Roman" panose="02020603050405020304" pitchFamily="18" charset="0"/>
              </a:rPr>
              <a:t>int.Parse</a:t>
            </a:r>
            <a:r>
              <a:rPr lang="en-US" sz="2000" b="0" i="0" u="none" strike="noStrike" baseline="0" dirty="0" smtClean="0">
                <a:latin typeface="Times New Roman" panose="02020603050405020304" pitchFamily="18" charset="0"/>
              </a:rPr>
              <a:t>(</a:t>
            </a:r>
            <a:r>
              <a:rPr lang="en-US" sz="2000" b="0" i="0" u="none" strike="noStrike" baseline="0" dirty="0" err="1" smtClean="0">
                <a:latin typeface="Times New Roman" panose="02020603050405020304" pitchFamily="18" charset="0"/>
              </a:rPr>
              <a:t>Console.ReadLine</a:t>
            </a:r>
            <a:r>
              <a:rPr lang="en-US" sz="2000" b="0" i="0" u="none" strike="noStrike" baseline="0" dirty="0" smtClean="0">
                <a:latin typeface="Times New Roman" panose="02020603050405020304" pitchFamily="18" charset="0"/>
              </a:rPr>
              <a:t>()); </a:t>
            </a:r>
          </a:p>
          <a:p>
            <a:r>
              <a:rPr lang="en-US" sz="2000" b="0" i="0" u="none" strike="noStrike" baseline="0" dirty="0" err="1" smtClean="0">
                <a:latin typeface="Times New Roman" panose="02020603050405020304" pitchFamily="18" charset="0"/>
              </a:rPr>
              <a:t>Console.Write</a:t>
            </a:r>
            <a:r>
              <a:rPr lang="en-US" sz="2000" b="0" i="0" u="none" strike="noStrike" baseline="0" dirty="0" smtClean="0">
                <a:latin typeface="Times New Roman" panose="02020603050405020304" pitchFamily="18" charset="0"/>
              </a:rPr>
              <a:t>("</a:t>
            </a:r>
            <a:r>
              <a:rPr lang="en-US" sz="2000" b="0" i="0" u="none" strike="noStrike" baseline="0" dirty="0" err="1" smtClean="0">
                <a:latin typeface="Times New Roman" panose="02020603050405020304" pitchFamily="18" charset="0"/>
              </a:rPr>
              <a:t>Nhap</a:t>
            </a:r>
            <a:r>
              <a:rPr lang="en-US" sz="2000" b="0" i="0" u="none" strike="noStrike" baseline="0" dirty="0" smtClean="0">
                <a:latin typeface="Times New Roman" panose="02020603050405020304" pitchFamily="18" charset="0"/>
              </a:rPr>
              <a:t> diem van: "); </a:t>
            </a:r>
          </a:p>
          <a:p>
            <a:r>
              <a:rPr lang="en-US" sz="2000" b="0" i="0" u="none" strike="noStrike" baseline="0" dirty="0" err="1" smtClean="0">
                <a:latin typeface="Times New Roman" panose="02020603050405020304" pitchFamily="18" charset="0"/>
              </a:rPr>
              <a:t>hs.van</a:t>
            </a:r>
            <a:r>
              <a:rPr lang="en-US" sz="2000" b="0" i="0" u="none" strike="noStrike" baseline="0" dirty="0" smtClean="0">
                <a:latin typeface="Times New Roman" panose="02020603050405020304" pitchFamily="18" charset="0"/>
              </a:rPr>
              <a:t>=</a:t>
            </a:r>
            <a:r>
              <a:rPr lang="en-US" sz="2000" b="0" i="0" u="none" strike="noStrike" baseline="0" dirty="0" err="1" smtClean="0">
                <a:latin typeface="Times New Roman" panose="02020603050405020304" pitchFamily="18" charset="0"/>
              </a:rPr>
              <a:t>int.Parse</a:t>
            </a:r>
            <a:r>
              <a:rPr lang="en-US" sz="2000" b="0" i="0" u="none" strike="noStrike" baseline="0" dirty="0" smtClean="0">
                <a:latin typeface="Times New Roman" panose="02020603050405020304" pitchFamily="18" charset="0"/>
              </a:rPr>
              <a:t>(</a:t>
            </a:r>
            <a:r>
              <a:rPr lang="en-US" sz="2000" b="0" i="0" u="none" strike="noStrike" baseline="0" dirty="0" err="1" smtClean="0">
                <a:latin typeface="Times New Roman" panose="02020603050405020304" pitchFamily="18" charset="0"/>
              </a:rPr>
              <a:t>Console.ReadLine</a:t>
            </a:r>
            <a:r>
              <a:rPr lang="en-US" sz="2000" b="0" i="0" u="none" strike="noStrike" baseline="0" dirty="0" smtClean="0">
                <a:latin typeface="Times New Roman" panose="02020603050405020304" pitchFamily="18" charset="0"/>
              </a:rPr>
              <a:t>()); </a:t>
            </a:r>
          </a:p>
          <a:p>
            <a:r>
              <a:rPr lang="en-US" sz="2000" b="0" i="0" u="none" strike="noStrike" baseline="0" dirty="0" err="1" smtClean="0">
                <a:latin typeface="Times New Roman" panose="02020603050405020304" pitchFamily="18" charset="0"/>
              </a:rPr>
              <a:t>hs.dtb</a:t>
            </a:r>
            <a:r>
              <a:rPr lang="en-US" sz="2000" b="0" i="0" u="none" strike="noStrike" baseline="0" dirty="0" smtClean="0">
                <a:latin typeface="Times New Roman" panose="02020603050405020304" pitchFamily="18" charset="0"/>
              </a:rPr>
              <a:t> = (float)(</a:t>
            </a:r>
            <a:r>
              <a:rPr lang="en-US" sz="2000" b="0" i="0" u="none" strike="noStrike" baseline="0" dirty="0" err="1" smtClean="0">
                <a:latin typeface="Times New Roman" panose="02020603050405020304" pitchFamily="18" charset="0"/>
              </a:rPr>
              <a:t>hs.toan</a:t>
            </a:r>
            <a:r>
              <a:rPr lang="en-US" sz="2000" b="0" i="0" u="none" strike="noStrike" baseline="0" dirty="0" smtClean="0">
                <a:latin typeface="Times New Roman" panose="02020603050405020304" pitchFamily="18" charset="0"/>
              </a:rPr>
              <a:t> + </a:t>
            </a:r>
            <a:r>
              <a:rPr lang="en-US" sz="2000" b="0" i="0" u="none" strike="noStrike" baseline="0" dirty="0" err="1" smtClean="0">
                <a:latin typeface="Times New Roman" panose="02020603050405020304" pitchFamily="18" charset="0"/>
              </a:rPr>
              <a:t>hs.van</a:t>
            </a:r>
            <a:r>
              <a:rPr lang="en-US" sz="2000" b="0" i="0" u="none" strike="noStrike" baseline="0" dirty="0" smtClean="0">
                <a:latin typeface="Times New Roman" panose="02020603050405020304" pitchFamily="18" charset="0"/>
              </a:rPr>
              <a:t>) / 2; </a:t>
            </a:r>
          </a:p>
          <a:p>
            <a:r>
              <a:rPr lang="en-US" sz="2000" b="0" i="0" u="none" strike="noStrike" baseline="0" dirty="0" err="1" smtClean="0">
                <a:latin typeface="Times New Roman" panose="02020603050405020304" pitchFamily="18" charset="0"/>
              </a:rPr>
              <a:t>Console.WriteLine</a:t>
            </a:r>
            <a:r>
              <a:rPr lang="en-US" sz="2000" b="0" i="0" u="none" strike="noStrike" baseline="0" dirty="0" smtClean="0">
                <a:latin typeface="Times New Roman" panose="02020603050405020304" pitchFamily="18" charset="0"/>
              </a:rPr>
              <a:t>("Diem </a:t>
            </a:r>
            <a:r>
              <a:rPr lang="en-US" sz="2000" b="0" i="0" u="none" strike="noStrike" baseline="0" dirty="0" err="1" smtClean="0">
                <a:latin typeface="Times New Roman" panose="02020603050405020304" pitchFamily="18" charset="0"/>
              </a:rPr>
              <a:t>trung</a:t>
            </a:r>
            <a:r>
              <a:rPr lang="en-US" sz="2000" b="0" i="0" u="none" strike="noStrike" baseline="0" dirty="0" smtClean="0">
                <a:latin typeface="Times New Roman" panose="02020603050405020304" pitchFamily="18" charset="0"/>
              </a:rPr>
              <a:t> </a:t>
            </a:r>
            <a:r>
              <a:rPr lang="en-US" sz="2000" b="0" i="0" u="none" strike="noStrike" baseline="0" dirty="0" err="1" smtClean="0">
                <a:latin typeface="Times New Roman" panose="02020603050405020304" pitchFamily="18" charset="0"/>
              </a:rPr>
              <a:t>binh</a:t>
            </a:r>
            <a:r>
              <a:rPr lang="en-US" sz="2000" b="0" i="0" u="none" strike="noStrike" baseline="0" dirty="0" smtClean="0">
                <a:latin typeface="Times New Roman" panose="02020603050405020304" pitchFamily="18" charset="0"/>
              </a:rPr>
              <a:t>: {0: 0.00}", </a:t>
            </a:r>
            <a:r>
              <a:rPr lang="en-US" sz="2000" b="0" i="0" u="none" strike="noStrike" baseline="0" dirty="0" err="1" smtClean="0">
                <a:latin typeface="Times New Roman" panose="02020603050405020304" pitchFamily="18" charset="0"/>
              </a:rPr>
              <a:t>hs.dtb</a:t>
            </a:r>
            <a:r>
              <a:rPr lang="en-US" sz="2000" b="0" i="0" u="none" strike="noStrike" baseline="0" dirty="0" smtClean="0">
                <a:latin typeface="Times New Roman" panose="02020603050405020304" pitchFamily="18" charset="0"/>
              </a:rPr>
              <a:t>); </a:t>
            </a:r>
          </a:p>
          <a:p>
            <a:r>
              <a:rPr lang="en-US" sz="2000" b="0" i="0" u="none" strike="noStrike" baseline="0" dirty="0" smtClean="0">
                <a:latin typeface="Times New Roman" panose="02020603050405020304" pitchFamily="18" charset="0"/>
              </a:rPr>
              <a:t>} </a:t>
            </a:r>
          </a:p>
          <a:p>
            <a:r>
              <a:rPr lang="en-US" sz="2000" b="0" i="0" u="none" strike="noStrike" baseline="0" dirty="0" err="1" smtClean="0">
                <a:latin typeface="Times New Roman" panose="02020603050405020304" pitchFamily="18" charset="0"/>
              </a:rPr>
              <a:t>struct</a:t>
            </a:r>
            <a:r>
              <a:rPr lang="en-US" sz="2000" b="0" i="0" u="none" strike="noStrike" baseline="0" dirty="0" smtClean="0">
                <a:latin typeface="Times New Roman" panose="02020603050405020304" pitchFamily="18" charset="0"/>
              </a:rPr>
              <a:t> HOCSINH </a:t>
            </a:r>
            <a:endParaRPr lang="en-US" sz="2000" dirty="0"/>
          </a:p>
        </p:txBody>
      </p:sp>
    </p:spTree>
    <p:extLst>
      <p:ext uri="{BB962C8B-B14F-4D97-AF65-F5344CB8AC3E}">
        <p14:creationId xmlns:p14="http://schemas.microsoft.com/office/powerpoint/2010/main" val="39987360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dirty="0" err="1"/>
              <a:t>Cài</a:t>
            </a:r>
            <a:r>
              <a:rPr lang="en-US" dirty="0"/>
              <a:t> </a:t>
            </a:r>
            <a:r>
              <a:rPr lang="en-US" dirty="0" err="1"/>
              <a:t>đặt</a:t>
            </a:r>
            <a:r>
              <a:rPr lang="en-US" dirty="0"/>
              <a:t> </a:t>
            </a:r>
            <a:r>
              <a:rPr lang="en-US" dirty="0" err="1"/>
              <a:t>với</a:t>
            </a:r>
            <a:r>
              <a:rPr lang="en-US" dirty="0"/>
              <a:t> pp </a:t>
            </a:r>
            <a:r>
              <a:rPr lang="en-US" dirty="0" err="1"/>
              <a:t>lập</a:t>
            </a:r>
            <a:r>
              <a:rPr lang="en-US" dirty="0"/>
              <a:t> </a:t>
            </a:r>
            <a:r>
              <a:rPr lang="en-US" dirty="0" err="1"/>
              <a:t>trình</a:t>
            </a:r>
            <a:r>
              <a:rPr lang="en-US" dirty="0"/>
              <a:t> </a:t>
            </a:r>
            <a:r>
              <a:rPr lang="en-US" dirty="0" err="1"/>
              <a:t>thủ</a:t>
            </a:r>
            <a:r>
              <a:rPr lang="en-US" dirty="0"/>
              <a:t> </a:t>
            </a:r>
            <a:r>
              <a:rPr lang="en-US" dirty="0" err="1"/>
              <a:t>tục</a:t>
            </a:r>
            <a:r>
              <a:rPr lang="en-US" dirty="0"/>
              <a:t> (</a:t>
            </a:r>
            <a:r>
              <a:rPr lang="en-US" dirty="0" err="1"/>
              <a:t>dùng</a:t>
            </a:r>
            <a:r>
              <a:rPr lang="en-US" dirty="0"/>
              <a:t> </a:t>
            </a:r>
            <a:r>
              <a:rPr lang="en-US" dirty="0" err="1"/>
              <a:t>biến</a:t>
            </a:r>
            <a:r>
              <a:rPr lang="en-US" dirty="0"/>
              <a:t> </a:t>
            </a:r>
            <a:r>
              <a:rPr lang="en-US" dirty="0" err="1"/>
              <a:t>toàn</a:t>
            </a:r>
            <a:r>
              <a:rPr lang="en-US" dirty="0"/>
              <a:t> </a:t>
            </a:r>
            <a:r>
              <a:rPr lang="en-US" dirty="0" err="1"/>
              <a:t>cục</a:t>
            </a:r>
            <a:r>
              <a:rPr lang="en-US" dirty="0"/>
              <a:t>)</a:t>
            </a:r>
          </a:p>
        </p:txBody>
      </p:sp>
      <p:sp>
        <p:nvSpPr>
          <p:cNvPr id="4" name="Rectangle 3"/>
          <p:cNvSpPr/>
          <p:nvPr/>
        </p:nvSpPr>
        <p:spPr>
          <a:xfrm>
            <a:off x="1003300" y="2411147"/>
            <a:ext cx="4572000" cy="3031599"/>
          </a:xfrm>
          <a:prstGeom prst="rect">
            <a:avLst/>
          </a:prstGeom>
        </p:spPr>
        <p:txBody>
          <a:bodyPr wrap="square">
            <a:spAutoFit/>
          </a:bodyPr>
          <a:lstStyle/>
          <a:p>
            <a:endParaRPr lang="en-US" sz="1100" b="0" i="0" u="none" strike="noStrike" baseline="0" dirty="0" smtClean="0">
              <a:solidFill>
                <a:srgbClr val="000000"/>
              </a:solidFill>
              <a:latin typeface="Times New Roman" panose="02020603050405020304" pitchFamily="18" charset="0"/>
            </a:endParaRPr>
          </a:p>
          <a:p>
            <a:r>
              <a:rPr lang="en-US" sz="2000" b="0" i="0" u="none" strike="noStrike" baseline="0" dirty="0" smtClean="0">
                <a:latin typeface="Times New Roman" panose="02020603050405020304" pitchFamily="18" charset="0"/>
              </a:rPr>
              <a:t>static string </a:t>
            </a:r>
            <a:r>
              <a:rPr lang="en-US" sz="2000" b="0" i="0" u="none" strike="noStrike" baseline="0" dirty="0" err="1" smtClean="0">
                <a:latin typeface="Times New Roman" panose="02020603050405020304" pitchFamily="18" charset="0"/>
              </a:rPr>
              <a:t>hoten</a:t>
            </a:r>
            <a:r>
              <a:rPr lang="en-US" sz="2000" b="0" i="0" u="none" strike="noStrike" baseline="0" dirty="0" smtClean="0">
                <a:latin typeface="Times New Roman" panose="02020603050405020304" pitchFamily="18" charset="0"/>
              </a:rPr>
              <a:t>; </a:t>
            </a:r>
          </a:p>
          <a:p>
            <a:r>
              <a:rPr lang="en-US" sz="2000" b="0" i="0" u="none" strike="noStrike" baseline="0" dirty="0" smtClean="0">
                <a:latin typeface="Times New Roman" panose="02020603050405020304" pitchFamily="18" charset="0"/>
              </a:rPr>
              <a:t>static </a:t>
            </a:r>
            <a:r>
              <a:rPr lang="en-US" sz="2000" b="0" i="0" u="none" strike="noStrike" baseline="0" dirty="0" err="1" smtClean="0">
                <a:latin typeface="Times New Roman" panose="02020603050405020304" pitchFamily="18" charset="0"/>
              </a:rPr>
              <a:t>int</a:t>
            </a:r>
            <a:r>
              <a:rPr lang="en-US" sz="2000" b="0" i="0" u="none" strike="noStrike" baseline="0" dirty="0" smtClean="0">
                <a:latin typeface="Times New Roman" panose="02020603050405020304" pitchFamily="18" charset="0"/>
              </a:rPr>
              <a:t> van, </a:t>
            </a:r>
            <a:r>
              <a:rPr lang="en-US" sz="2000" b="0" i="0" u="none" strike="noStrike" baseline="0" dirty="0" err="1" smtClean="0">
                <a:latin typeface="Times New Roman" panose="02020603050405020304" pitchFamily="18" charset="0"/>
              </a:rPr>
              <a:t>toan</a:t>
            </a:r>
            <a:r>
              <a:rPr lang="en-US" sz="2000" b="0" i="0" u="none" strike="noStrike" baseline="0" dirty="0" smtClean="0">
                <a:latin typeface="Times New Roman" panose="02020603050405020304" pitchFamily="18" charset="0"/>
              </a:rPr>
              <a:t>; </a:t>
            </a:r>
          </a:p>
          <a:p>
            <a:r>
              <a:rPr lang="en-US" sz="2000" b="0" i="0" u="none" strike="noStrike" baseline="0" dirty="0" smtClean="0">
                <a:latin typeface="Times New Roman" panose="02020603050405020304" pitchFamily="18" charset="0"/>
              </a:rPr>
              <a:t>static float </a:t>
            </a:r>
            <a:r>
              <a:rPr lang="en-US" sz="2000" b="0" i="0" u="none" strike="noStrike" baseline="0" dirty="0" err="1" smtClean="0">
                <a:latin typeface="Times New Roman" panose="02020603050405020304" pitchFamily="18" charset="0"/>
              </a:rPr>
              <a:t>dtb</a:t>
            </a:r>
            <a:r>
              <a:rPr lang="en-US" sz="2000" b="0" i="0" u="none" strike="noStrike" baseline="0" dirty="0" smtClean="0">
                <a:latin typeface="Times New Roman" panose="02020603050405020304" pitchFamily="18" charset="0"/>
              </a:rPr>
              <a:t>; </a:t>
            </a:r>
          </a:p>
          <a:p>
            <a:r>
              <a:rPr lang="en-US" sz="2000" b="0" i="0" u="none" strike="noStrike" baseline="0" dirty="0" smtClean="0">
                <a:latin typeface="Times New Roman" panose="02020603050405020304" pitchFamily="18" charset="0"/>
              </a:rPr>
              <a:t>static void Main(string[] </a:t>
            </a:r>
            <a:r>
              <a:rPr lang="en-US" sz="2000" b="0" i="0" u="none" strike="noStrike" baseline="0" dirty="0" err="1" smtClean="0">
                <a:latin typeface="Times New Roman" panose="02020603050405020304" pitchFamily="18" charset="0"/>
              </a:rPr>
              <a:t>args</a:t>
            </a:r>
            <a:r>
              <a:rPr lang="en-US" sz="2000" b="0" i="0" u="none" strike="noStrike" baseline="0" dirty="0" smtClean="0">
                <a:latin typeface="Times New Roman" panose="02020603050405020304" pitchFamily="18" charset="0"/>
              </a:rPr>
              <a:t>) </a:t>
            </a:r>
          </a:p>
          <a:p>
            <a:r>
              <a:rPr lang="en-US" sz="2000" b="0" i="0" u="none" strike="noStrike" baseline="0" dirty="0" smtClean="0">
                <a:latin typeface="Times New Roman" panose="02020603050405020304" pitchFamily="18" charset="0"/>
              </a:rPr>
              <a:t>{ </a:t>
            </a:r>
          </a:p>
          <a:p>
            <a:r>
              <a:rPr lang="en-US" sz="2000" b="0" i="0" u="none" strike="noStrike" baseline="0" dirty="0" err="1" smtClean="0">
                <a:latin typeface="Times New Roman" panose="02020603050405020304" pitchFamily="18" charset="0"/>
              </a:rPr>
              <a:t>Nhap</a:t>
            </a:r>
            <a:r>
              <a:rPr lang="en-US" sz="2000" b="0" i="0" u="none" strike="noStrike" baseline="0" dirty="0" smtClean="0">
                <a:latin typeface="Times New Roman" panose="02020603050405020304" pitchFamily="18" charset="0"/>
              </a:rPr>
              <a:t>(); </a:t>
            </a:r>
          </a:p>
          <a:p>
            <a:r>
              <a:rPr lang="en-US" sz="2000" b="0" i="0" u="none" strike="noStrike" baseline="0" dirty="0" err="1" smtClean="0">
                <a:latin typeface="Times New Roman" panose="02020603050405020304" pitchFamily="18" charset="0"/>
              </a:rPr>
              <a:t>TinhTrungBinh</a:t>
            </a:r>
            <a:r>
              <a:rPr lang="en-US" sz="2000" b="0" i="0" u="none" strike="noStrike" baseline="0" dirty="0" smtClean="0">
                <a:latin typeface="Times New Roman" panose="02020603050405020304" pitchFamily="18" charset="0"/>
              </a:rPr>
              <a:t>(); </a:t>
            </a:r>
          </a:p>
          <a:p>
            <a:r>
              <a:rPr lang="en-US" sz="2000" b="0" i="0" u="none" strike="noStrike" baseline="0" dirty="0" err="1" smtClean="0">
                <a:latin typeface="Times New Roman" panose="02020603050405020304" pitchFamily="18" charset="0"/>
              </a:rPr>
              <a:t>Xuat</a:t>
            </a:r>
            <a:r>
              <a:rPr lang="en-US" sz="2000" b="0" i="0" u="none" strike="noStrike" baseline="0" dirty="0" smtClean="0">
                <a:latin typeface="Times New Roman" panose="02020603050405020304" pitchFamily="18" charset="0"/>
              </a:rPr>
              <a:t>(); </a:t>
            </a:r>
          </a:p>
          <a:p>
            <a:r>
              <a:rPr lang="en-US" sz="2000" b="0" i="0" u="none" strike="noStrike" baseline="0" dirty="0" smtClean="0">
                <a:latin typeface="Times New Roman" panose="02020603050405020304" pitchFamily="18" charset="0"/>
              </a:rPr>
              <a:t>} </a:t>
            </a:r>
            <a:endParaRPr lang="en-US" sz="2000" dirty="0"/>
          </a:p>
        </p:txBody>
      </p:sp>
      <p:sp>
        <p:nvSpPr>
          <p:cNvPr id="5" name="Rectangle 4"/>
          <p:cNvSpPr/>
          <p:nvPr/>
        </p:nvSpPr>
        <p:spPr>
          <a:xfrm>
            <a:off x="6096000" y="1399644"/>
            <a:ext cx="4419600" cy="2746906"/>
          </a:xfrm>
          <a:prstGeom prst="rect">
            <a:avLst/>
          </a:prstGeom>
        </p:spPr>
        <p:txBody>
          <a:bodyPr wrap="square">
            <a:spAutoFit/>
          </a:bodyPr>
          <a:lstStyle/>
          <a:p>
            <a:endParaRPr lang="en-US" sz="1050" b="0" i="0" u="none" strike="noStrike" baseline="0" dirty="0" smtClean="0">
              <a:solidFill>
                <a:srgbClr val="000000"/>
              </a:solidFill>
              <a:latin typeface="Times New Roman" panose="02020603050405020304" pitchFamily="18" charset="0"/>
            </a:endParaRPr>
          </a:p>
          <a:p>
            <a:r>
              <a:rPr lang="en-US" b="0" i="0" u="none" strike="noStrike" baseline="0" dirty="0" smtClean="0">
                <a:latin typeface="Times New Roman" panose="02020603050405020304" pitchFamily="18" charset="0"/>
              </a:rPr>
              <a:t>static void </a:t>
            </a:r>
            <a:r>
              <a:rPr lang="en-US" b="0" i="0" u="none" strike="noStrike" baseline="0" dirty="0" err="1" smtClean="0">
                <a:latin typeface="Times New Roman" panose="02020603050405020304" pitchFamily="18" charset="0"/>
              </a:rPr>
              <a:t>Nhap</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Console.Write</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Nhap</a:t>
            </a:r>
            <a:r>
              <a:rPr lang="en-US" b="0" i="0" u="none" strike="noStrike" baseline="0" dirty="0" smtClean="0">
                <a:latin typeface="Times New Roman" panose="02020603050405020304" pitchFamily="18" charset="0"/>
              </a:rPr>
              <a:t> ho ten: "); </a:t>
            </a:r>
          </a:p>
          <a:p>
            <a:r>
              <a:rPr lang="en-US" b="0" i="0" u="none" strike="noStrike" baseline="0" dirty="0" err="1" smtClean="0">
                <a:latin typeface="Times New Roman" panose="02020603050405020304" pitchFamily="18" charset="0"/>
              </a:rPr>
              <a:t>hoten</a:t>
            </a:r>
            <a:r>
              <a:rPr lang="en-US" b="0" i="0" u="none" strike="noStrike" baseline="0" dirty="0" smtClean="0">
                <a:latin typeface="Times New Roman" panose="02020603050405020304" pitchFamily="18" charset="0"/>
              </a:rPr>
              <a:t> = </a:t>
            </a:r>
            <a:r>
              <a:rPr lang="en-US" b="0" i="0" u="none" strike="noStrike" baseline="0" dirty="0" err="1" smtClean="0">
                <a:latin typeface="Times New Roman" panose="02020603050405020304" pitchFamily="18" charset="0"/>
              </a:rPr>
              <a:t>Console.ReadLine</a:t>
            </a:r>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Console.Write</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Nhap</a:t>
            </a:r>
            <a:r>
              <a:rPr lang="en-US" b="0" i="0" u="none" strike="noStrike" baseline="0" dirty="0" smtClean="0">
                <a:latin typeface="Times New Roman" panose="02020603050405020304" pitchFamily="18" charset="0"/>
              </a:rPr>
              <a:t> diem </a:t>
            </a:r>
            <a:r>
              <a:rPr lang="en-US" b="0" i="0" u="none" strike="noStrike" baseline="0" dirty="0" err="1" smtClean="0">
                <a:latin typeface="Times New Roman" panose="02020603050405020304" pitchFamily="18" charset="0"/>
              </a:rPr>
              <a:t>toan</a:t>
            </a:r>
            <a:r>
              <a:rPr lang="en-US" b="0" i="0" u="none" strike="noStrike" baseline="0" dirty="0" smtClean="0">
                <a:latin typeface="Times New Roman" panose="02020603050405020304" pitchFamily="18" charset="0"/>
              </a:rPr>
              <a:t>: "); </a:t>
            </a:r>
          </a:p>
          <a:p>
            <a:r>
              <a:rPr lang="en-US" b="0" i="0" u="none" strike="noStrike" baseline="0" dirty="0" err="1" smtClean="0">
                <a:latin typeface="Times New Roman" panose="02020603050405020304" pitchFamily="18" charset="0"/>
              </a:rPr>
              <a:t>toan</a:t>
            </a:r>
            <a:r>
              <a:rPr lang="en-US" b="0" i="0" u="none" strike="noStrike" baseline="0" dirty="0" smtClean="0">
                <a:latin typeface="Times New Roman" panose="02020603050405020304" pitchFamily="18" charset="0"/>
              </a:rPr>
              <a:t> = </a:t>
            </a:r>
            <a:r>
              <a:rPr lang="en-US" b="0" i="0" u="none" strike="noStrike" baseline="0" dirty="0" err="1" smtClean="0">
                <a:latin typeface="Times New Roman" panose="02020603050405020304" pitchFamily="18" charset="0"/>
              </a:rPr>
              <a:t>int.Parse</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Console.ReadLine</a:t>
            </a:r>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Console.Write</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Nhap</a:t>
            </a:r>
            <a:r>
              <a:rPr lang="en-US" b="0" i="0" u="none" strike="noStrike" baseline="0" dirty="0" smtClean="0">
                <a:latin typeface="Times New Roman" panose="02020603050405020304" pitchFamily="18" charset="0"/>
              </a:rPr>
              <a:t> diem van: "); </a:t>
            </a:r>
          </a:p>
          <a:p>
            <a:r>
              <a:rPr lang="en-US" b="0" i="0" u="none" strike="noStrike" baseline="0" dirty="0" smtClean="0">
                <a:latin typeface="Times New Roman" panose="02020603050405020304" pitchFamily="18" charset="0"/>
              </a:rPr>
              <a:t>van = </a:t>
            </a:r>
            <a:r>
              <a:rPr lang="en-US" b="0" i="0" u="none" strike="noStrike" baseline="0" dirty="0" err="1" smtClean="0">
                <a:latin typeface="Times New Roman" panose="02020603050405020304" pitchFamily="18" charset="0"/>
              </a:rPr>
              <a:t>int.Parse</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Console.ReadLine</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endParaRPr lang="en-US" dirty="0"/>
          </a:p>
        </p:txBody>
      </p:sp>
      <p:sp>
        <p:nvSpPr>
          <p:cNvPr id="6" name="Rectangle 5"/>
          <p:cNvSpPr/>
          <p:nvPr/>
        </p:nvSpPr>
        <p:spPr>
          <a:xfrm>
            <a:off x="6311900" y="4146550"/>
            <a:ext cx="5359400" cy="2462213"/>
          </a:xfrm>
          <a:prstGeom prst="rect">
            <a:avLst/>
          </a:prstGeom>
        </p:spPr>
        <p:txBody>
          <a:bodyPr wrap="square">
            <a:spAutoFit/>
          </a:bodyPr>
          <a:lstStyle/>
          <a:p>
            <a:endParaRPr lang="en-US" sz="1000" b="0" i="0" u="none" strike="noStrike" baseline="0" dirty="0" smtClean="0">
              <a:solidFill>
                <a:srgbClr val="000000"/>
              </a:solidFill>
              <a:latin typeface="Times New Roman" panose="02020603050405020304" pitchFamily="18" charset="0"/>
            </a:endParaRPr>
          </a:p>
          <a:p>
            <a:r>
              <a:rPr lang="en-US" b="0" i="0" u="none" strike="noStrike" baseline="0" dirty="0" smtClean="0">
                <a:latin typeface="Times New Roman" panose="02020603050405020304" pitchFamily="18" charset="0"/>
              </a:rPr>
              <a:t>static void </a:t>
            </a:r>
            <a:r>
              <a:rPr lang="en-US" b="0" i="0" u="none" strike="noStrike" baseline="0" dirty="0" err="1" smtClean="0">
                <a:latin typeface="Times New Roman" panose="02020603050405020304" pitchFamily="18" charset="0"/>
              </a:rPr>
              <a:t>Xuat</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Console.WriteLine</a:t>
            </a:r>
            <a:r>
              <a:rPr lang="en-US" b="0" i="0" u="none" strike="noStrike" baseline="0" dirty="0" smtClean="0">
                <a:latin typeface="Times New Roman" panose="02020603050405020304" pitchFamily="18" charset="0"/>
              </a:rPr>
              <a:t>("Diem </a:t>
            </a:r>
            <a:r>
              <a:rPr lang="en-US" b="0" i="0" u="none" strike="noStrike" baseline="0" dirty="0" err="1" smtClean="0">
                <a:latin typeface="Times New Roman" panose="02020603050405020304" pitchFamily="18" charset="0"/>
              </a:rPr>
              <a:t>trung</a:t>
            </a:r>
            <a:r>
              <a:rPr lang="en-US" b="0" i="0" u="none" strike="noStrike" baseline="0" dirty="0" smtClean="0">
                <a:latin typeface="Times New Roman" panose="02020603050405020304" pitchFamily="18" charset="0"/>
              </a:rPr>
              <a:t> </a:t>
            </a:r>
            <a:r>
              <a:rPr lang="en-US" b="0" i="0" u="none" strike="noStrike" baseline="0" dirty="0" err="1" smtClean="0">
                <a:latin typeface="Times New Roman" panose="02020603050405020304" pitchFamily="18" charset="0"/>
              </a:rPr>
              <a:t>binh</a:t>
            </a:r>
            <a:r>
              <a:rPr lang="en-US" b="0" i="0" u="none" strike="noStrike" baseline="0" dirty="0" smtClean="0">
                <a:latin typeface="Times New Roman" panose="02020603050405020304" pitchFamily="18" charset="0"/>
              </a:rPr>
              <a:t>: {0: 0.00}", </a:t>
            </a:r>
            <a:r>
              <a:rPr lang="en-US" b="0" i="0" u="none" strike="noStrike" baseline="0" dirty="0" err="1" smtClean="0">
                <a:latin typeface="Times New Roman" panose="02020603050405020304" pitchFamily="18" charset="0"/>
              </a:rPr>
              <a:t>dtb</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static void </a:t>
            </a:r>
            <a:r>
              <a:rPr lang="en-US" b="0" i="0" u="none" strike="noStrike" baseline="0" dirty="0" err="1" smtClean="0">
                <a:latin typeface="Times New Roman" panose="02020603050405020304" pitchFamily="18" charset="0"/>
              </a:rPr>
              <a:t>TinhTrungBinh</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p>
          <a:p>
            <a:r>
              <a:rPr lang="nl-NL" b="0" i="0" u="none" strike="noStrike" baseline="0" dirty="0" smtClean="0">
                <a:latin typeface="Times New Roman" panose="02020603050405020304" pitchFamily="18" charset="0"/>
              </a:rPr>
              <a:t>dtb = (float)(toan + van) / 2; </a:t>
            </a:r>
          </a:p>
          <a:p>
            <a:r>
              <a:rPr lang="en-US" b="0" i="0" u="none" strike="noStrike" baseline="0" dirty="0" smtClean="0">
                <a:latin typeface="Times New Roman" panose="02020603050405020304" pitchFamily="18" charset="0"/>
              </a:rPr>
              <a:t>} </a:t>
            </a:r>
            <a:endParaRPr lang="en-US" dirty="0"/>
          </a:p>
        </p:txBody>
      </p:sp>
    </p:spTree>
    <p:extLst>
      <p:ext uri="{BB962C8B-B14F-4D97-AF65-F5344CB8AC3E}">
        <p14:creationId xmlns:p14="http://schemas.microsoft.com/office/powerpoint/2010/main" val="2464897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dirty="0" err="1"/>
              <a:t>Cài</a:t>
            </a:r>
            <a:r>
              <a:rPr lang="en-US" dirty="0"/>
              <a:t> </a:t>
            </a:r>
            <a:r>
              <a:rPr lang="en-US" dirty="0" err="1"/>
              <a:t>đặt</a:t>
            </a:r>
            <a:r>
              <a:rPr lang="en-US" dirty="0"/>
              <a:t> </a:t>
            </a:r>
            <a:r>
              <a:rPr lang="en-US" dirty="0" err="1"/>
              <a:t>với</a:t>
            </a:r>
            <a:r>
              <a:rPr lang="en-US" dirty="0"/>
              <a:t> pp </a:t>
            </a:r>
            <a:r>
              <a:rPr lang="en-US" dirty="0" err="1"/>
              <a:t>lập</a:t>
            </a:r>
            <a:r>
              <a:rPr lang="en-US" dirty="0"/>
              <a:t> </a:t>
            </a:r>
            <a:r>
              <a:rPr lang="en-US" dirty="0" err="1"/>
              <a:t>trình</a:t>
            </a:r>
            <a:r>
              <a:rPr lang="en-US" dirty="0"/>
              <a:t> </a:t>
            </a:r>
            <a:r>
              <a:rPr lang="en-US" dirty="0" err="1"/>
              <a:t>thủ</a:t>
            </a:r>
            <a:r>
              <a:rPr lang="en-US" dirty="0"/>
              <a:t> </a:t>
            </a:r>
            <a:r>
              <a:rPr lang="en-US" dirty="0" err="1"/>
              <a:t>tục</a:t>
            </a:r>
            <a:r>
              <a:rPr lang="en-US" dirty="0"/>
              <a:t> (</a:t>
            </a:r>
            <a:r>
              <a:rPr lang="en-US" dirty="0" err="1"/>
              <a:t>dùng</a:t>
            </a:r>
            <a:r>
              <a:rPr lang="en-US" dirty="0"/>
              <a:t> </a:t>
            </a:r>
            <a:r>
              <a:rPr lang="en-US" dirty="0" err="1"/>
              <a:t>biến</a:t>
            </a:r>
            <a:r>
              <a:rPr lang="en-US" dirty="0"/>
              <a:t> </a:t>
            </a:r>
            <a:r>
              <a:rPr lang="en-US" dirty="0" err="1"/>
              <a:t>cục</a:t>
            </a:r>
            <a:r>
              <a:rPr lang="en-US" dirty="0"/>
              <a:t> </a:t>
            </a:r>
            <a:r>
              <a:rPr lang="en-US" dirty="0" err="1"/>
              <a:t>bộ</a:t>
            </a:r>
            <a:r>
              <a:rPr lang="en-US" dirty="0"/>
              <a:t>)</a:t>
            </a:r>
          </a:p>
        </p:txBody>
      </p:sp>
      <p:sp>
        <p:nvSpPr>
          <p:cNvPr id="4" name="Rectangle 3"/>
          <p:cNvSpPr/>
          <p:nvPr/>
        </p:nvSpPr>
        <p:spPr>
          <a:xfrm>
            <a:off x="279400" y="1919695"/>
            <a:ext cx="4724400" cy="2739211"/>
          </a:xfrm>
          <a:prstGeom prst="rect">
            <a:avLst/>
          </a:prstGeom>
        </p:spPr>
        <p:txBody>
          <a:bodyPr wrap="square">
            <a:spAutoFit/>
          </a:bodyPr>
          <a:lstStyle/>
          <a:p>
            <a:endParaRPr lang="en-US" sz="1000" b="0" i="0" u="none" strike="noStrike" baseline="0" smtClean="0">
              <a:solidFill>
                <a:srgbClr val="000000"/>
              </a:solidFill>
              <a:latin typeface="Times New Roman" panose="02020603050405020304" pitchFamily="18" charset="0"/>
            </a:endParaRPr>
          </a:p>
          <a:p>
            <a:r>
              <a:rPr lang="en-US" b="0" i="0" u="none" strike="noStrike" baseline="0" smtClean="0">
                <a:latin typeface="Times New Roman" panose="02020603050405020304" pitchFamily="18" charset="0"/>
              </a:rPr>
              <a:t>static void Nhap(out string ht, out int v, out int t) </a:t>
            </a:r>
          </a:p>
          <a:p>
            <a:r>
              <a:rPr lang="en-US" b="0" i="0" u="none" strike="noStrike" baseline="0" smtClean="0">
                <a:latin typeface="Times New Roman" panose="02020603050405020304" pitchFamily="18" charset="0"/>
              </a:rPr>
              <a:t>{ </a:t>
            </a:r>
          </a:p>
          <a:p>
            <a:r>
              <a:rPr lang="en-US" b="0" i="0" u="none" strike="noStrike" baseline="0" smtClean="0">
                <a:latin typeface="Times New Roman" panose="02020603050405020304" pitchFamily="18" charset="0"/>
              </a:rPr>
              <a:t>Console.Write("Nhap ho ten: "); </a:t>
            </a:r>
          </a:p>
          <a:p>
            <a:r>
              <a:rPr lang="en-US" b="0" i="0" u="none" strike="noStrike" baseline="0" smtClean="0">
                <a:latin typeface="Times New Roman" panose="02020603050405020304" pitchFamily="18" charset="0"/>
              </a:rPr>
              <a:t>ht = Console.ReadLine(); </a:t>
            </a:r>
          </a:p>
          <a:p>
            <a:r>
              <a:rPr lang="en-US" b="0" i="0" u="none" strike="noStrike" baseline="0" smtClean="0">
                <a:latin typeface="Times New Roman" panose="02020603050405020304" pitchFamily="18" charset="0"/>
              </a:rPr>
              <a:t>Console.Write("Nhap diem toan: "); </a:t>
            </a:r>
          </a:p>
          <a:p>
            <a:r>
              <a:rPr lang="en-US" b="0" i="0" u="none" strike="noStrike" baseline="0" smtClean="0">
                <a:latin typeface="Times New Roman" panose="02020603050405020304" pitchFamily="18" charset="0"/>
              </a:rPr>
              <a:t>t = int.Parse(Console.ReadLine()); </a:t>
            </a:r>
          </a:p>
          <a:p>
            <a:r>
              <a:rPr lang="en-US" b="0" i="0" u="none" strike="noStrike" baseline="0" smtClean="0">
                <a:latin typeface="Times New Roman" panose="02020603050405020304" pitchFamily="18" charset="0"/>
              </a:rPr>
              <a:t>Console.Write("Nhap diem van: "); </a:t>
            </a:r>
          </a:p>
          <a:p>
            <a:r>
              <a:rPr lang="en-US" b="0" i="0" u="none" strike="noStrike" baseline="0" smtClean="0">
                <a:latin typeface="Times New Roman" panose="02020603050405020304" pitchFamily="18" charset="0"/>
              </a:rPr>
              <a:t>v = int.Parse(Console.ReadLine()); </a:t>
            </a:r>
          </a:p>
          <a:p>
            <a:r>
              <a:rPr lang="en-US" b="0" i="0" u="none" strike="noStrike" baseline="0" smtClean="0">
                <a:latin typeface="Times New Roman" panose="02020603050405020304" pitchFamily="18" charset="0"/>
              </a:rPr>
              <a:t>} </a:t>
            </a:r>
            <a:endParaRPr lang="en-US" dirty="0"/>
          </a:p>
        </p:txBody>
      </p:sp>
      <p:sp>
        <p:nvSpPr>
          <p:cNvPr id="5" name="Rectangle 4"/>
          <p:cNvSpPr/>
          <p:nvPr/>
        </p:nvSpPr>
        <p:spPr>
          <a:xfrm>
            <a:off x="5448300" y="1843903"/>
            <a:ext cx="5702300" cy="2462213"/>
          </a:xfrm>
          <a:prstGeom prst="rect">
            <a:avLst/>
          </a:prstGeom>
        </p:spPr>
        <p:txBody>
          <a:bodyPr wrap="square">
            <a:spAutoFit/>
          </a:bodyPr>
          <a:lstStyle/>
          <a:p>
            <a:endParaRPr lang="en-US" sz="1000" b="0" i="0" u="none" strike="noStrike" baseline="0" dirty="0" smtClean="0">
              <a:solidFill>
                <a:srgbClr val="000000"/>
              </a:solidFill>
              <a:latin typeface="Times New Roman" panose="02020603050405020304" pitchFamily="18" charset="0"/>
            </a:endParaRPr>
          </a:p>
          <a:p>
            <a:r>
              <a:rPr lang="en-US" b="0" i="0" u="none" strike="noStrike" baseline="0" dirty="0" smtClean="0">
                <a:latin typeface="Times New Roman" panose="02020603050405020304" pitchFamily="18" charset="0"/>
              </a:rPr>
              <a:t>static void </a:t>
            </a:r>
            <a:r>
              <a:rPr lang="en-US" b="0" i="0" u="none" strike="noStrike" baseline="0" dirty="0" err="1" smtClean="0">
                <a:latin typeface="Times New Roman" panose="02020603050405020304" pitchFamily="18" charset="0"/>
              </a:rPr>
              <a:t>Xuat</a:t>
            </a:r>
            <a:r>
              <a:rPr lang="en-US" b="0" i="0" u="none" strike="noStrike" baseline="0" dirty="0" smtClean="0">
                <a:latin typeface="Times New Roman" panose="02020603050405020304" pitchFamily="18" charset="0"/>
              </a:rPr>
              <a:t>(string </a:t>
            </a:r>
            <a:r>
              <a:rPr lang="en-US" b="0" i="0" u="none" strike="noStrike" baseline="0" dirty="0" err="1" smtClean="0">
                <a:latin typeface="Times New Roman" panose="02020603050405020304" pitchFamily="18" charset="0"/>
              </a:rPr>
              <a:t>hoten</a:t>
            </a:r>
            <a:r>
              <a:rPr lang="en-US" b="0" i="0" u="none" strike="noStrike" baseline="0" dirty="0" smtClean="0">
                <a:latin typeface="Times New Roman" panose="02020603050405020304" pitchFamily="18" charset="0"/>
              </a:rPr>
              <a:t>, </a:t>
            </a:r>
            <a:r>
              <a:rPr lang="en-US" b="0" i="0" u="none" strike="noStrike" baseline="0" dirty="0" err="1" smtClean="0">
                <a:latin typeface="Times New Roman" panose="02020603050405020304" pitchFamily="18" charset="0"/>
              </a:rPr>
              <a:t>int</a:t>
            </a:r>
            <a:r>
              <a:rPr lang="en-US" b="0" i="0" u="none" strike="noStrike" baseline="0" dirty="0" smtClean="0">
                <a:latin typeface="Times New Roman" panose="02020603050405020304" pitchFamily="18" charset="0"/>
              </a:rPr>
              <a:t> van, </a:t>
            </a:r>
            <a:r>
              <a:rPr lang="en-US" b="0" i="0" u="none" strike="noStrike" baseline="0" dirty="0" err="1" smtClean="0">
                <a:latin typeface="Times New Roman" panose="02020603050405020304" pitchFamily="18" charset="0"/>
              </a:rPr>
              <a:t>int</a:t>
            </a:r>
            <a:r>
              <a:rPr lang="en-US" b="0" i="0" u="none" strike="noStrike" baseline="0" dirty="0" smtClean="0">
                <a:latin typeface="Times New Roman" panose="02020603050405020304" pitchFamily="18" charset="0"/>
              </a:rPr>
              <a:t> </a:t>
            </a:r>
            <a:r>
              <a:rPr lang="en-US" b="0" i="0" u="none" strike="noStrike" baseline="0" dirty="0" err="1" smtClean="0">
                <a:latin typeface="Times New Roman" panose="02020603050405020304" pitchFamily="18" charset="0"/>
              </a:rPr>
              <a:t>toan</a:t>
            </a:r>
            <a:r>
              <a:rPr lang="en-US" b="0" i="0" u="none" strike="noStrike" baseline="0" dirty="0" smtClean="0">
                <a:latin typeface="Times New Roman" panose="02020603050405020304" pitchFamily="18" charset="0"/>
              </a:rPr>
              <a:t>, float </a:t>
            </a:r>
            <a:r>
              <a:rPr lang="en-US" b="0" i="0" u="none" strike="noStrike" baseline="0" dirty="0" err="1" smtClean="0">
                <a:latin typeface="Times New Roman" panose="02020603050405020304" pitchFamily="18" charset="0"/>
              </a:rPr>
              <a:t>dtb</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Console.WriteLine</a:t>
            </a:r>
            <a:r>
              <a:rPr lang="en-US" b="0" i="0" u="none" strike="noStrike" baseline="0" dirty="0" smtClean="0">
                <a:latin typeface="Times New Roman" panose="02020603050405020304" pitchFamily="18" charset="0"/>
              </a:rPr>
              <a:t>("Diem </a:t>
            </a:r>
            <a:r>
              <a:rPr lang="en-US" b="0" i="0" u="none" strike="noStrike" baseline="0" dirty="0" err="1" smtClean="0">
                <a:latin typeface="Times New Roman" panose="02020603050405020304" pitchFamily="18" charset="0"/>
              </a:rPr>
              <a:t>trung</a:t>
            </a:r>
            <a:r>
              <a:rPr lang="en-US" b="0" i="0" u="none" strike="noStrike" baseline="0" dirty="0" smtClean="0">
                <a:latin typeface="Times New Roman" panose="02020603050405020304" pitchFamily="18" charset="0"/>
              </a:rPr>
              <a:t> </a:t>
            </a:r>
            <a:r>
              <a:rPr lang="en-US" b="0" i="0" u="none" strike="noStrike" baseline="0" dirty="0" err="1" smtClean="0">
                <a:latin typeface="Times New Roman" panose="02020603050405020304" pitchFamily="18" charset="0"/>
              </a:rPr>
              <a:t>binh</a:t>
            </a:r>
            <a:r>
              <a:rPr lang="en-US" b="0" i="0" u="none" strike="noStrike" baseline="0" dirty="0" smtClean="0">
                <a:latin typeface="Times New Roman" panose="02020603050405020304" pitchFamily="18" charset="0"/>
              </a:rPr>
              <a:t>: {0: 0.00}", </a:t>
            </a:r>
            <a:r>
              <a:rPr lang="en-US" b="0" i="0" u="none" strike="noStrike" baseline="0" dirty="0" err="1" smtClean="0">
                <a:latin typeface="Times New Roman" panose="02020603050405020304" pitchFamily="18" charset="0"/>
              </a:rPr>
              <a:t>dtb</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p>
          <a:p>
            <a:r>
              <a:rPr lang="sv-SE" b="0" i="0" u="none" strike="noStrike" baseline="0" dirty="0" smtClean="0">
                <a:latin typeface="Times New Roman" panose="02020603050405020304" pitchFamily="18" charset="0"/>
              </a:rPr>
              <a:t>static float TinhTrungBinh(int van, int toan) </a:t>
            </a:r>
          </a:p>
          <a:p>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return (float)(</a:t>
            </a:r>
            <a:r>
              <a:rPr lang="en-US" b="0" i="0" u="none" strike="noStrike" baseline="0" dirty="0" err="1" smtClean="0">
                <a:latin typeface="Times New Roman" panose="02020603050405020304" pitchFamily="18" charset="0"/>
              </a:rPr>
              <a:t>toan</a:t>
            </a:r>
            <a:r>
              <a:rPr lang="en-US" b="0" i="0" u="none" strike="noStrike" baseline="0" dirty="0" smtClean="0">
                <a:latin typeface="Times New Roman" panose="02020603050405020304" pitchFamily="18" charset="0"/>
              </a:rPr>
              <a:t> + van) / 2; </a:t>
            </a:r>
          </a:p>
          <a:p>
            <a:r>
              <a:rPr lang="en-US" b="0" i="0" u="none" strike="noStrike" baseline="0" dirty="0" smtClean="0">
                <a:latin typeface="Times New Roman" panose="02020603050405020304" pitchFamily="18" charset="0"/>
              </a:rPr>
              <a:t>} </a:t>
            </a:r>
            <a:endParaRPr lang="en-US" dirty="0"/>
          </a:p>
        </p:txBody>
      </p:sp>
      <p:sp>
        <p:nvSpPr>
          <p:cNvPr id="6" name="Rectangle 5"/>
          <p:cNvSpPr/>
          <p:nvPr/>
        </p:nvSpPr>
        <p:spPr>
          <a:xfrm>
            <a:off x="406400" y="4535123"/>
            <a:ext cx="3835400" cy="2169825"/>
          </a:xfrm>
          <a:prstGeom prst="rect">
            <a:avLst/>
          </a:prstGeom>
        </p:spPr>
        <p:txBody>
          <a:bodyPr wrap="square">
            <a:spAutoFit/>
          </a:bodyPr>
          <a:lstStyle/>
          <a:p>
            <a:endParaRPr lang="en-US" sz="900" b="0" i="0" u="none" strike="noStrike" baseline="0" dirty="0" smtClean="0">
              <a:solidFill>
                <a:srgbClr val="000000"/>
              </a:solidFill>
              <a:latin typeface="Times New Roman" panose="02020603050405020304" pitchFamily="18" charset="0"/>
            </a:endParaRPr>
          </a:p>
          <a:p>
            <a:r>
              <a:rPr lang="en-US" b="0" i="0" u="none" strike="noStrike" baseline="0" dirty="0" smtClean="0">
                <a:latin typeface="Times New Roman" panose="02020603050405020304" pitchFamily="18" charset="0"/>
              </a:rPr>
              <a:t>static void Main(string[] </a:t>
            </a:r>
            <a:r>
              <a:rPr lang="en-US" b="0" i="0" u="none" strike="noStrike" baseline="0" dirty="0" err="1" smtClean="0">
                <a:latin typeface="Times New Roman" panose="02020603050405020304" pitchFamily="18" charset="0"/>
              </a:rPr>
              <a:t>args</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string </a:t>
            </a:r>
            <a:r>
              <a:rPr lang="en-US" b="0" i="0" u="none" strike="noStrike" baseline="0" dirty="0" err="1" smtClean="0">
                <a:latin typeface="Times New Roman" panose="02020603050405020304" pitchFamily="18" charset="0"/>
              </a:rPr>
              <a:t>hoten</a:t>
            </a:r>
            <a:r>
              <a:rPr lang="en-US" b="0" i="0" u="none" strike="noStrike" baseline="0" dirty="0" smtClean="0">
                <a:latin typeface="Times New Roman" panose="02020603050405020304" pitchFamily="18" charset="0"/>
              </a:rPr>
              <a:t>; </a:t>
            </a:r>
            <a:r>
              <a:rPr lang="en-US" b="0" i="0" u="none" strike="noStrike" baseline="0" dirty="0" err="1" smtClean="0">
                <a:latin typeface="Times New Roman" panose="02020603050405020304" pitchFamily="18" charset="0"/>
              </a:rPr>
              <a:t>int</a:t>
            </a:r>
            <a:r>
              <a:rPr lang="en-US" b="0" i="0" u="none" strike="noStrike" baseline="0" dirty="0" smtClean="0">
                <a:latin typeface="Times New Roman" panose="02020603050405020304" pitchFamily="18" charset="0"/>
              </a:rPr>
              <a:t> van, </a:t>
            </a:r>
            <a:r>
              <a:rPr lang="en-US" b="0" i="0" u="none" strike="noStrike" baseline="0" dirty="0" err="1" smtClean="0">
                <a:latin typeface="Times New Roman" panose="02020603050405020304" pitchFamily="18" charset="0"/>
              </a:rPr>
              <a:t>toan</a:t>
            </a:r>
            <a:r>
              <a:rPr lang="en-US" b="0" i="0" u="none" strike="noStrike" baseline="0" dirty="0" smtClean="0">
                <a:latin typeface="Times New Roman" panose="02020603050405020304" pitchFamily="18" charset="0"/>
              </a:rPr>
              <a:t>; float </a:t>
            </a:r>
            <a:r>
              <a:rPr lang="en-US" b="0" i="0" u="none" strike="noStrike" baseline="0" dirty="0" err="1" smtClean="0">
                <a:latin typeface="Times New Roman" panose="02020603050405020304" pitchFamily="18" charset="0"/>
              </a:rPr>
              <a:t>dtb</a:t>
            </a:r>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Nhap</a:t>
            </a:r>
            <a:r>
              <a:rPr lang="en-US" b="0" i="0" u="none" strike="noStrike" baseline="0" dirty="0" smtClean="0">
                <a:latin typeface="Times New Roman" panose="02020603050405020304" pitchFamily="18" charset="0"/>
              </a:rPr>
              <a:t>(out </a:t>
            </a:r>
            <a:r>
              <a:rPr lang="en-US" b="0" i="0" u="none" strike="noStrike" baseline="0" dirty="0" err="1" smtClean="0">
                <a:latin typeface="Times New Roman" panose="02020603050405020304" pitchFamily="18" charset="0"/>
              </a:rPr>
              <a:t>hoten</a:t>
            </a:r>
            <a:r>
              <a:rPr lang="en-US" b="0" i="0" u="none" strike="noStrike" baseline="0" dirty="0" smtClean="0">
                <a:latin typeface="Times New Roman" panose="02020603050405020304" pitchFamily="18" charset="0"/>
              </a:rPr>
              <a:t>, out van, out </a:t>
            </a:r>
            <a:r>
              <a:rPr lang="en-US" b="0" i="0" u="none" strike="noStrike" baseline="0" dirty="0" err="1" smtClean="0">
                <a:latin typeface="Times New Roman" panose="02020603050405020304" pitchFamily="18" charset="0"/>
              </a:rPr>
              <a:t>toan</a:t>
            </a:r>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dtb</a:t>
            </a:r>
            <a:r>
              <a:rPr lang="en-US" b="0" i="0" u="none" strike="noStrike" baseline="0" dirty="0" smtClean="0">
                <a:latin typeface="Times New Roman" panose="02020603050405020304" pitchFamily="18" charset="0"/>
              </a:rPr>
              <a:t> = </a:t>
            </a:r>
            <a:r>
              <a:rPr lang="en-US" b="0" i="0" u="none" strike="noStrike" baseline="0" dirty="0" err="1" smtClean="0">
                <a:latin typeface="Times New Roman" panose="02020603050405020304" pitchFamily="18" charset="0"/>
              </a:rPr>
              <a:t>TinhTrungBinh</a:t>
            </a:r>
            <a:r>
              <a:rPr lang="en-US" b="0" i="0" u="none" strike="noStrike" baseline="0" dirty="0" smtClean="0">
                <a:latin typeface="Times New Roman" panose="02020603050405020304" pitchFamily="18" charset="0"/>
              </a:rPr>
              <a:t>(van, </a:t>
            </a:r>
            <a:r>
              <a:rPr lang="en-US" b="0" i="0" u="none" strike="noStrike" baseline="0" dirty="0" err="1" smtClean="0">
                <a:latin typeface="Times New Roman" panose="02020603050405020304" pitchFamily="18" charset="0"/>
              </a:rPr>
              <a:t>toan</a:t>
            </a:r>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Xuat</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hoten</a:t>
            </a:r>
            <a:r>
              <a:rPr lang="en-US" b="0" i="0" u="none" strike="noStrike" baseline="0" dirty="0" smtClean="0">
                <a:latin typeface="Times New Roman" panose="02020603050405020304" pitchFamily="18" charset="0"/>
              </a:rPr>
              <a:t>, van, </a:t>
            </a:r>
            <a:r>
              <a:rPr lang="en-US" b="0" i="0" u="none" strike="noStrike" baseline="0" dirty="0" err="1" smtClean="0">
                <a:latin typeface="Times New Roman" panose="02020603050405020304" pitchFamily="18" charset="0"/>
              </a:rPr>
              <a:t>toan</a:t>
            </a:r>
            <a:r>
              <a:rPr lang="en-US" b="0" i="0" u="none" strike="noStrike" baseline="0" dirty="0" smtClean="0">
                <a:latin typeface="Times New Roman" panose="02020603050405020304" pitchFamily="18" charset="0"/>
              </a:rPr>
              <a:t>, </a:t>
            </a:r>
            <a:r>
              <a:rPr lang="en-US" b="0" i="0" u="none" strike="noStrike" baseline="0" dirty="0" err="1" smtClean="0">
                <a:latin typeface="Times New Roman" panose="02020603050405020304" pitchFamily="18" charset="0"/>
              </a:rPr>
              <a:t>dtb</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endParaRPr lang="en-US" dirty="0"/>
          </a:p>
        </p:txBody>
      </p:sp>
      <p:sp>
        <p:nvSpPr>
          <p:cNvPr id="7" name="Rectangle 6"/>
          <p:cNvSpPr/>
          <p:nvPr/>
        </p:nvSpPr>
        <p:spPr>
          <a:xfrm>
            <a:off x="4813300" y="4487803"/>
            <a:ext cx="6096000" cy="800219"/>
          </a:xfrm>
          <a:prstGeom prst="rect">
            <a:avLst/>
          </a:prstGeom>
        </p:spPr>
        <p:txBody>
          <a:bodyPr>
            <a:spAutoFit/>
          </a:bodyPr>
          <a:lstStyle/>
          <a:p>
            <a:endParaRPr lang="en-US" sz="1000" b="0" i="0" u="none" strike="noStrike" baseline="0" dirty="0" smtClean="0">
              <a:solidFill>
                <a:srgbClr val="000000"/>
              </a:solidFill>
              <a:latin typeface="Wingdings" panose="05000000000000000000" pitchFamily="2" charset="2"/>
            </a:endParaRPr>
          </a:p>
          <a:p>
            <a:r>
              <a:rPr lang="vi-VN" b="0" i="0" u="none" strike="noStrike" baseline="0" dirty="0" smtClean="0">
                <a:latin typeface="Wingdings" panose="05000000000000000000" pitchFamily="2" charset="2"/>
              </a:rPr>
              <a:t> </a:t>
            </a:r>
            <a:r>
              <a:rPr lang="vi-VN" dirty="0"/>
              <a:t>Phải quan tâm đến tham số: Trị, chiếu và giá trị trả về của mỗi phương thức. </a:t>
            </a:r>
            <a:endParaRPr lang="en-US" dirty="0"/>
          </a:p>
        </p:txBody>
      </p:sp>
    </p:spTree>
    <p:extLst>
      <p:ext uri="{BB962C8B-B14F-4D97-AF65-F5344CB8AC3E}">
        <p14:creationId xmlns:p14="http://schemas.microsoft.com/office/powerpoint/2010/main" val="39146275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dirty="0" err="1"/>
              <a:t>Cài</a:t>
            </a:r>
            <a:r>
              <a:rPr lang="en-US" dirty="0"/>
              <a:t> </a:t>
            </a:r>
            <a:r>
              <a:rPr lang="en-US" dirty="0" err="1"/>
              <a:t>đặt</a:t>
            </a:r>
            <a:r>
              <a:rPr lang="en-US" dirty="0"/>
              <a:t> </a:t>
            </a:r>
            <a:r>
              <a:rPr lang="en-US" dirty="0" err="1"/>
              <a:t>với</a:t>
            </a:r>
            <a:r>
              <a:rPr lang="en-US" dirty="0"/>
              <a:t> pp </a:t>
            </a:r>
            <a:r>
              <a:rPr lang="en-US" dirty="0" err="1"/>
              <a:t>lập</a:t>
            </a:r>
            <a:r>
              <a:rPr lang="en-US" dirty="0"/>
              <a:t> </a:t>
            </a:r>
            <a:r>
              <a:rPr lang="en-US" dirty="0" err="1"/>
              <a:t>trình</a:t>
            </a:r>
            <a:r>
              <a:rPr lang="en-US" dirty="0"/>
              <a:t> </a:t>
            </a:r>
            <a:r>
              <a:rPr lang="en-US" dirty="0" err="1"/>
              <a:t>thủ</a:t>
            </a:r>
            <a:r>
              <a:rPr lang="en-US" dirty="0"/>
              <a:t> </a:t>
            </a:r>
            <a:r>
              <a:rPr lang="en-US" dirty="0" err="1"/>
              <a:t>tục</a:t>
            </a:r>
            <a:r>
              <a:rPr lang="en-US" dirty="0"/>
              <a:t> (</a:t>
            </a:r>
            <a:r>
              <a:rPr lang="en-US" dirty="0" err="1"/>
              <a:t>dùng</a:t>
            </a:r>
            <a:r>
              <a:rPr lang="en-US" dirty="0"/>
              <a:t> </a:t>
            </a:r>
            <a:r>
              <a:rPr lang="en-US" dirty="0" err="1"/>
              <a:t>biến</a:t>
            </a:r>
            <a:r>
              <a:rPr lang="en-US" dirty="0"/>
              <a:t> </a:t>
            </a:r>
            <a:r>
              <a:rPr lang="en-US" dirty="0" err="1"/>
              <a:t>cấu</a:t>
            </a:r>
            <a:r>
              <a:rPr lang="en-US" dirty="0"/>
              <a:t> </a:t>
            </a:r>
            <a:r>
              <a:rPr lang="en-US" dirty="0" err="1"/>
              <a:t>trúc</a:t>
            </a:r>
            <a:r>
              <a:rPr lang="en-US" dirty="0"/>
              <a:t> </a:t>
            </a:r>
            <a:r>
              <a:rPr lang="en-US" dirty="0" err="1"/>
              <a:t>cục</a:t>
            </a:r>
            <a:r>
              <a:rPr lang="en-US" dirty="0"/>
              <a:t> </a:t>
            </a:r>
            <a:r>
              <a:rPr lang="en-US" dirty="0" err="1"/>
              <a:t>bộ</a:t>
            </a:r>
            <a:r>
              <a:rPr lang="en-US" dirty="0"/>
              <a:t>)</a:t>
            </a:r>
          </a:p>
        </p:txBody>
      </p:sp>
      <p:sp>
        <p:nvSpPr>
          <p:cNvPr id="4" name="Rectangle 3"/>
          <p:cNvSpPr/>
          <p:nvPr/>
        </p:nvSpPr>
        <p:spPr>
          <a:xfrm>
            <a:off x="304800" y="1690688"/>
            <a:ext cx="3238500" cy="3577903"/>
          </a:xfrm>
          <a:prstGeom prst="rect">
            <a:avLst/>
          </a:prstGeom>
        </p:spPr>
        <p:txBody>
          <a:bodyPr wrap="square">
            <a:spAutoFit/>
          </a:bodyPr>
          <a:lstStyle/>
          <a:p>
            <a:endParaRPr lang="en-US" sz="1050" b="0" i="0" u="none" strike="noStrike" baseline="0" dirty="0" smtClean="0">
              <a:solidFill>
                <a:srgbClr val="000000"/>
              </a:solidFill>
              <a:latin typeface="Times New Roman" panose="02020603050405020304" pitchFamily="18" charset="0"/>
            </a:endParaRPr>
          </a:p>
          <a:p>
            <a:r>
              <a:rPr lang="en-US" b="0" i="0" u="none" strike="noStrike" baseline="0" dirty="0" err="1" smtClean="0">
                <a:latin typeface="Times New Roman" panose="02020603050405020304" pitchFamily="18" charset="0"/>
              </a:rPr>
              <a:t>struct</a:t>
            </a:r>
            <a:r>
              <a:rPr lang="en-US" b="0" i="0" u="none" strike="noStrike" baseline="0" dirty="0" smtClean="0">
                <a:latin typeface="Times New Roman" panose="02020603050405020304" pitchFamily="18" charset="0"/>
              </a:rPr>
              <a:t> HOCSINH </a:t>
            </a:r>
          </a:p>
          <a:p>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public string </a:t>
            </a:r>
            <a:r>
              <a:rPr lang="en-US" b="0" i="0" u="none" strike="noStrike" baseline="0" dirty="0" err="1" smtClean="0">
                <a:latin typeface="Times New Roman" panose="02020603050405020304" pitchFamily="18" charset="0"/>
              </a:rPr>
              <a:t>hoten</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public </a:t>
            </a:r>
            <a:r>
              <a:rPr lang="en-US" b="0" i="0" u="none" strike="noStrike" baseline="0" dirty="0" err="1" smtClean="0">
                <a:latin typeface="Times New Roman" panose="02020603050405020304" pitchFamily="18" charset="0"/>
              </a:rPr>
              <a:t>int</a:t>
            </a:r>
            <a:r>
              <a:rPr lang="en-US" b="0" i="0" u="none" strike="noStrike" baseline="0" dirty="0" smtClean="0">
                <a:latin typeface="Times New Roman" panose="02020603050405020304" pitchFamily="18" charset="0"/>
              </a:rPr>
              <a:t> van, </a:t>
            </a:r>
            <a:r>
              <a:rPr lang="en-US" b="0" i="0" u="none" strike="noStrike" baseline="0" dirty="0" err="1" smtClean="0">
                <a:latin typeface="Times New Roman" panose="02020603050405020304" pitchFamily="18" charset="0"/>
              </a:rPr>
              <a:t>toan</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public float </a:t>
            </a:r>
            <a:r>
              <a:rPr lang="en-US" b="0" i="0" u="none" strike="noStrike" baseline="0" dirty="0" err="1" smtClean="0">
                <a:latin typeface="Times New Roman" panose="02020603050405020304" pitchFamily="18" charset="0"/>
              </a:rPr>
              <a:t>dtb</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static void Main(string[] </a:t>
            </a:r>
            <a:r>
              <a:rPr lang="en-US" b="0" i="0" u="none" strike="noStrike" baseline="0" dirty="0" err="1" smtClean="0">
                <a:latin typeface="Times New Roman" panose="02020603050405020304" pitchFamily="18" charset="0"/>
              </a:rPr>
              <a:t>args</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HOCSINH </a:t>
            </a:r>
            <a:r>
              <a:rPr lang="en-US" b="0" i="0" u="none" strike="noStrike" baseline="0" dirty="0" err="1" smtClean="0">
                <a:latin typeface="Times New Roman" panose="02020603050405020304" pitchFamily="18" charset="0"/>
              </a:rPr>
              <a:t>hs</a:t>
            </a:r>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Nhap</a:t>
            </a:r>
            <a:r>
              <a:rPr lang="en-US" b="0" i="0" u="none" strike="noStrike" baseline="0" dirty="0" smtClean="0">
                <a:latin typeface="Times New Roman" panose="02020603050405020304" pitchFamily="18" charset="0"/>
              </a:rPr>
              <a:t>(out </a:t>
            </a:r>
            <a:r>
              <a:rPr lang="en-US" b="0" i="0" u="none" strike="noStrike" baseline="0" dirty="0" err="1" smtClean="0">
                <a:latin typeface="Times New Roman" panose="02020603050405020304" pitchFamily="18" charset="0"/>
              </a:rPr>
              <a:t>hs</a:t>
            </a:r>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Xuat</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hs</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endParaRPr lang="en-US" dirty="0"/>
          </a:p>
        </p:txBody>
      </p:sp>
      <p:sp>
        <p:nvSpPr>
          <p:cNvPr id="5" name="Rectangle 4"/>
          <p:cNvSpPr/>
          <p:nvPr/>
        </p:nvSpPr>
        <p:spPr>
          <a:xfrm>
            <a:off x="3327400" y="1591650"/>
            <a:ext cx="5524500" cy="4131900"/>
          </a:xfrm>
          <a:prstGeom prst="rect">
            <a:avLst/>
          </a:prstGeom>
        </p:spPr>
        <p:txBody>
          <a:bodyPr wrap="square">
            <a:spAutoFit/>
          </a:bodyPr>
          <a:lstStyle/>
          <a:p>
            <a:endParaRPr lang="en-US" sz="1050" b="0" i="0" u="none" strike="noStrike" baseline="0" dirty="0" smtClean="0">
              <a:solidFill>
                <a:srgbClr val="000000"/>
              </a:solidFill>
              <a:latin typeface="Times New Roman" panose="02020603050405020304" pitchFamily="18" charset="0"/>
            </a:endParaRPr>
          </a:p>
          <a:p>
            <a:r>
              <a:rPr lang="en-US" b="0" i="0" u="none" strike="noStrike" baseline="0" dirty="0" smtClean="0">
                <a:latin typeface="Times New Roman" panose="02020603050405020304" pitchFamily="18" charset="0"/>
              </a:rPr>
              <a:t>static void </a:t>
            </a:r>
            <a:r>
              <a:rPr lang="en-US" b="0" i="0" u="none" strike="noStrike" baseline="0" dirty="0" err="1" smtClean="0">
                <a:latin typeface="Times New Roman" panose="02020603050405020304" pitchFamily="18" charset="0"/>
              </a:rPr>
              <a:t>Nhap</a:t>
            </a:r>
            <a:r>
              <a:rPr lang="en-US" b="0" i="0" u="none" strike="noStrike" baseline="0" dirty="0" smtClean="0">
                <a:latin typeface="Times New Roman" panose="02020603050405020304" pitchFamily="18" charset="0"/>
              </a:rPr>
              <a:t>(out HOCSINH </a:t>
            </a:r>
            <a:r>
              <a:rPr lang="en-US" b="0" i="0" u="none" strike="noStrike" baseline="0" dirty="0" err="1" smtClean="0">
                <a:latin typeface="Times New Roman" panose="02020603050405020304" pitchFamily="18" charset="0"/>
              </a:rPr>
              <a:t>hs</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Console.Write</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Nhap</a:t>
            </a:r>
            <a:r>
              <a:rPr lang="en-US" b="0" i="0" u="none" strike="noStrike" baseline="0" dirty="0" smtClean="0">
                <a:latin typeface="Times New Roman" panose="02020603050405020304" pitchFamily="18" charset="0"/>
              </a:rPr>
              <a:t> ho ten: "); </a:t>
            </a:r>
          </a:p>
          <a:p>
            <a:r>
              <a:rPr lang="en-US" b="0" i="0" u="none" strike="noStrike" baseline="0" dirty="0" err="1" smtClean="0">
                <a:latin typeface="Times New Roman" panose="02020603050405020304" pitchFamily="18" charset="0"/>
              </a:rPr>
              <a:t>hs.hoten</a:t>
            </a:r>
            <a:r>
              <a:rPr lang="en-US" b="0" i="0" u="none" strike="noStrike" baseline="0" dirty="0" smtClean="0">
                <a:latin typeface="Times New Roman" panose="02020603050405020304" pitchFamily="18" charset="0"/>
              </a:rPr>
              <a:t> = </a:t>
            </a:r>
            <a:r>
              <a:rPr lang="en-US" b="0" i="0" u="none" strike="noStrike" baseline="0" dirty="0" err="1" smtClean="0">
                <a:latin typeface="Times New Roman" panose="02020603050405020304" pitchFamily="18" charset="0"/>
              </a:rPr>
              <a:t>Console.ReadLine</a:t>
            </a:r>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Console.Write</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Nhap</a:t>
            </a:r>
            <a:r>
              <a:rPr lang="en-US" b="0" i="0" u="none" strike="noStrike" baseline="0" dirty="0" smtClean="0">
                <a:latin typeface="Times New Roman" panose="02020603050405020304" pitchFamily="18" charset="0"/>
              </a:rPr>
              <a:t> diem </a:t>
            </a:r>
            <a:r>
              <a:rPr lang="en-US" b="0" i="0" u="none" strike="noStrike" baseline="0" dirty="0" err="1" smtClean="0">
                <a:latin typeface="Times New Roman" panose="02020603050405020304" pitchFamily="18" charset="0"/>
              </a:rPr>
              <a:t>toan</a:t>
            </a:r>
            <a:r>
              <a:rPr lang="en-US" b="0" i="0" u="none" strike="noStrike" baseline="0" dirty="0" smtClean="0">
                <a:latin typeface="Times New Roman" panose="02020603050405020304" pitchFamily="18" charset="0"/>
              </a:rPr>
              <a:t>: "); </a:t>
            </a:r>
          </a:p>
          <a:p>
            <a:r>
              <a:rPr lang="en-US" b="0" i="0" u="none" strike="noStrike" baseline="0" dirty="0" err="1" smtClean="0">
                <a:latin typeface="Times New Roman" panose="02020603050405020304" pitchFamily="18" charset="0"/>
              </a:rPr>
              <a:t>hs.toan</a:t>
            </a:r>
            <a:r>
              <a:rPr lang="en-US" b="0" i="0" u="none" strike="noStrike" baseline="0" dirty="0" smtClean="0">
                <a:latin typeface="Times New Roman" panose="02020603050405020304" pitchFamily="18" charset="0"/>
              </a:rPr>
              <a:t> = </a:t>
            </a:r>
            <a:r>
              <a:rPr lang="en-US" b="0" i="0" u="none" strike="noStrike" baseline="0" dirty="0" err="1" smtClean="0">
                <a:latin typeface="Times New Roman" panose="02020603050405020304" pitchFamily="18" charset="0"/>
              </a:rPr>
              <a:t>int.Parse</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Console.ReadLine</a:t>
            </a:r>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Console.Write</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Nhap</a:t>
            </a:r>
            <a:r>
              <a:rPr lang="en-US" b="0" i="0" u="none" strike="noStrike" baseline="0" dirty="0" smtClean="0">
                <a:latin typeface="Times New Roman" panose="02020603050405020304" pitchFamily="18" charset="0"/>
              </a:rPr>
              <a:t> diem van: "); </a:t>
            </a:r>
          </a:p>
          <a:p>
            <a:r>
              <a:rPr lang="en-US" b="0" i="0" u="none" strike="noStrike" baseline="0" dirty="0" err="1" smtClean="0">
                <a:latin typeface="Times New Roman" panose="02020603050405020304" pitchFamily="18" charset="0"/>
              </a:rPr>
              <a:t>hs.van</a:t>
            </a:r>
            <a:r>
              <a:rPr lang="en-US" b="0" i="0" u="none" strike="noStrike" baseline="0" dirty="0" smtClean="0">
                <a:latin typeface="Times New Roman" panose="02020603050405020304" pitchFamily="18" charset="0"/>
              </a:rPr>
              <a:t> = </a:t>
            </a:r>
            <a:r>
              <a:rPr lang="en-US" b="0" i="0" u="none" strike="noStrike" baseline="0" dirty="0" err="1" smtClean="0">
                <a:latin typeface="Times New Roman" panose="02020603050405020304" pitchFamily="18" charset="0"/>
              </a:rPr>
              <a:t>int.Parse</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Console.ReadLine</a:t>
            </a:r>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hs.dtb</a:t>
            </a:r>
            <a:r>
              <a:rPr lang="en-US" b="0" i="0" u="none" strike="noStrike" baseline="0" dirty="0" smtClean="0">
                <a:latin typeface="Times New Roman" panose="02020603050405020304" pitchFamily="18" charset="0"/>
              </a:rPr>
              <a:t> = (float)(</a:t>
            </a:r>
            <a:r>
              <a:rPr lang="en-US" b="0" i="0" u="none" strike="noStrike" baseline="0" dirty="0" err="1" smtClean="0">
                <a:latin typeface="Times New Roman" panose="02020603050405020304" pitchFamily="18" charset="0"/>
              </a:rPr>
              <a:t>hs.toan</a:t>
            </a:r>
            <a:r>
              <a:rPr lang="en-US" b="0" i="0" u="none" strike="noStrike" baseline="0" dirty="0" smtClean="0">
                <a:latin typeface="Times New Roman" panose="02020603050405020304" pitchFamily="18" charset="0"/>
              </a:rPr>
              <a:t> + </a:t>
            </a:r>
            <a:r>
              <a:rPr lang="en-US" b="0" i="0" u="none" strike="noStrike" baseline="0" dirty="0" err="1" smtClean="0">
                <a:latin typeface="Times New Roman" panose="02020603050405020304" pitchFamily="18" charset="0"/>
              </a:rPr>
              <a:t>hs.van</a:t>
            </a:r>
            <a:r>
              <a:rPr lang="en-US" b="0" i="0" u="none" strike="noStrike" baseline="0" dirty="0" smtClean="0">
                <a:latin typeface="Times New Roman" panose="02020603050405020304" pitchFamily="18" charset="0"/>
              </a:rPr>
              <a:t>) / 2; </a:t>
            </a:r>
          </a:p>
          <a:p>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static void </a:t>
            </a:r>
            <a:r>
              <a:rPr lang="en-US" b="0" i="0" u="none" strike="noStrike" baseline="0" dirty="0" err="1" smtClean="0">
                <a:latin typeface="Times New Roman" panose="02020603050405020304" pitchFamily="18" charset="0"/>
              </a:rPr>
              <a:t>Xuat</a:t>
            </a:r>
            <a:r>
              <a:rPr lang="en-US" b="0" i="0" u="none" strike="noStrike" baseline="0" dirty="0" smtClean="0">
                <a:latin typeface="Times New Roman" panose="02020603050405020304" pitchFamily="18" charset="0"/>
              </a:rPr>
              <a:t>(HOCSINH </a:t>
            </a:r>
            <a:r>
              <a:rPr lang="en-US" b="0" i="0" u="none" strike="noStrike" baseline="0" dirty="0" err="1" smtClean="0">
                <a:latin typeface="Times New Roman" panose="02020603050405020304" pitchFamily="18" charset="0"/>
              </a:rPr>
              <a:t>hs</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Console.WriteLine</a:t>
            </a:r>
            <a:r>
              <a:rPr lang="en-US" b="0" i="0" u="none" strike="noStrike" baseline="0" dirty="0" smtClean="0">
                <a:latin typeface="Times New Roman" panose="02020603050405020304" pitchFamily="18" charset="0"/>
              </a:rPr>
              <a:t>("Diem </a:t>
            </a:r>
            <a:r>
              <a:rPr lang="en-US" b="0" i="0" u="none" strike="noStrike" baseline="0" dirty="0" err="1" smtClean="0">
                <a:latin typeface="Times New Roman" panose="02020603050405020304" pitchFamily="18" charset="0"/>
              </a:rPr>
              <a:t>trung</a:t>
            </a:r>
            <a:r>
              <a:rPr lang="en-US" b="0" i="0" u="none" strike="noStrike" baseline="0" dirty="0" smtClean="0">
                <a:latin typeface="Times New Roman" panose="02020603050405020304" pitchFamily="18" charset="0"/>
              </a:rPr>
              <a:t> </a:t>
            </a:r>
            <a:r>
              <a:rPr lang="en-US" b="0" i="0" u="none" strike="noStrike" baseline="0" dirty="0" err="1" smtClean="0">
                <a:latin typeface="Times New Roman" panose="02020603050405020304" pitchFamily="18" charset="0"/>
              </a:rPr>
              <a:t>binh</a:t>
            </a:r>
            <a:r>
              <a:rPr lang="en-US" b="0" i="0" u="none" strike="noStrike" baseline="0" dirty="0" smtClean="0">
                <a:latin typeface="Times New Roman" panose="02020603050405020304" pitchFamily="18" charset="0"/>
              </a:rPr>
              <a:t>: {0: 0.00}", </a:t>
            </a:r>
            <a:r>
              <a:rPr lang="en-US" b="0" i="0" u="none" strike="noStrike" baseline="0" dirty="0" err="1" smtClean="0">
                <a:latin typeface="Times New Roman" panose="02020603050405020304" pitchFamily="18" charset="0"/>
              </a:rPr>
              <a:t>hs.dtb</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endParaRPr lang="en-US" dirty="0"/>
          </a:p>
        </p:txBody>
      </p:sp>
    </p:spTree>
    <p:extLst>
      <p:ext uri="{BB962C8B-B14F-4D97-AF65-F5344CB8AC3E}">
        <p14:creationId xmlns:p14="http://schemas.microsoft.com/office/powerpoint/2010/main" val="26395981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dirty="0" err="1"/>
              <a:t>Cài</a:t>
            </a:r>
            <a:r>
              <a:rPr lang="en-US" dirty="0"/>
              <a:t> </a:t>
            </a:r>
            <a:r>
              <a:rPr lang="en-US" dirty="0" err="1"/>
              <a:t>đặt</a:t>
            </a:r>
            <a:r>
              <a:rPr lang="en-US" dirty="0"/>
              <a:t> </a:t>
            </a:r>
            <a:r>
              <a:rPr lang="en-US" dirty="0" err="1"/>
              <a:t>với</a:t>
            </a:r>
            <a:r>
              <a:rPr lang="en-US" dirty="0"/>
              <a:t> pp </a:t>
            </a:r>
            <a:r>
              <a:rPr lang="en-US" dirty="0" err="1"/>
              <a:t>lập</a:t>
            </a:r>
            <a:r>
              <a:rPr lang="en-US" dirty="0"/>
              <a:t> </a:t>
            </a:r>
            <a:r>
              <a:rPr lang="en-US" dirty="0" err="1"/>
              <a:t>trình</a:t>
            </a:r>
            <a:r>
              <a:rPr lang="en-US" dirty="0"/>
              <a:t> </a:t>
            </a:r>
            <a:r>
              <a:rPr lang="en-US" dirty="0" err="1"/>
              <a:t>thủ</a:t>
            </a:r>
            <a:r>
              <a:rPr lang="en-US" dirty="0"/>
              <a:t> </a:t>
            </a:r>
            <a:r>
              <a:rPr lang="en-US" dirty="0" err="1"/>
              <a:t>tục</a:t>
            </a:r>
            <a:r>
              <a:rPr lang="en-US" dirty="0"/>
              <a:t> (</a:t>
            </a:r>
            <a:r>
              <a:rPr lang="en-US" dirty="0" err="1"/>
              <a:t>dùng</a:t>
            </a:r>
            <a:r>
              <a:rPr lang="en-US" dirty="0"/>
              <a:t> </a:t>
            </a:r>
            <a:r>
              <a:rPr lang="en-US" dirty="0" err="1"/>
              <a:t>biến</a:t>
            </a:r>
            <a:r>
              <a:rPr lang="en-US" dirty="0"/>
              <a:t> </a:t>
            </a:r>
            <a:r>
              <a:rPr lang="en-US" dirty="0" err="1"/>
              <a:t>cấu</a:t>
            </a:r>
            <a:r>
              <a:rPr lang="en-US" dirty="0"/>
              <a:t> </a:t>
            </a:r>
            <a:r>
              <a:rPr lang="en-US" dirty="0" err="1"/>
              <a:t>trúc</a:t>
            </a:r>
            <a:r>
              <a:rPr lang="en-US" dirty="0"/>
              <a:t> </a:t>
            </a:r>
            <a:r>
              <a:rPr lang="en-US" dirty="0" err="1"/>
              <a:t>toàn</a:t>
            </a:r>
            <a:r>
              <a:rPr lang="en-US" dirty="0"/>
              <a:t> </a:t>
            </a:r>
            <a:r>
              <a:rPr lang="en-US" dirty="0" err="1"/>
              <a:t>cục</a:t>
            </a:r>
            <a:r>
              <a:rPr lang="en-US" dirty="0"/>
              <a:t>)</a:t>
            </a:r>
          </a:p>
        </p:txBody>
      </p:sp>
      <p:sp>
        <p:nvSpPr>
          <p:cNvPr id="4" name="Rectangle 3"/>
          <p:cNvSpPr/>
          <p:nvPr/>
        </p:nvSpPr>
        <p:spPr>
          <a:xfrm>
            <a:off x="368300" y="1852102"/>
            <a:ext cx="3175000" cy="3585597"/>
          </a:xfrm>
          <a:prstGeom prst="rect">
            <a:avLst/>
          </a:prstGeom>
        </p:spPr>
        <p:txBody>
          <a:bodyPr wrap="square">
            <a:spAutoFit/>
          </a:bodyPr>
          <a:lstStyle/>
          <a:p>
            <a:endParaRPr lang="en-US" sz="1100" b="0" i="0" u="none" strike="noStrike" baseline="0" dirty="0" smtClean="0">
              <a:solidFill>
                <a:srgbClr val="000000"/>
              </a:solidFill>
              <a:latin typeface="Times New Roman" panose="02020603050405020304" pitchFamily="18" charset="0"/>
            </a:endParaRPr>
          </a:p>
          <a:p>
            <a:r>
              <a:rPr lang="en-US" b="0" i="0" u="none" strike="noStrike" baseline="0" dirty="0" err="1" smtClean="0">
                <a:latin typeface="Times New Roman" panose="02020603050405020304" pitchFamily="18" charset="0"/>
              </a:rPr>
              <a:t>struct</a:t>
            </a:r>
            <a:r>
              <a:rPr lang="en-US" b="0" i="0" u="none" strike="noStrike" baseline="0" dirty="0" smtClean="0">
                <a:latin typeface="Times New Roman" panose="02020603050405020304" pitchFamily="18" charset="0"/>
              </a:rPr>
              <a:t> HOCSINH </a:t>
            </a:r>
          </a:p>
          <a:p>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public string </a:t>
            </a:r>
            <a:r>
              <a:rPr lang="en-US" b="0" i="0" u="none" strike="noStrike" baseline="0" dirty="0" err="1" smtClean="0">
                <a:latin typeface="Times New Roman" panose="02020603050405020304" pitchFamily="18" charset="0"/>
              </a:rPr>
              <a:t>hoten</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public </a:t>
            </a:r>
            <a:r>
              <a:rPr lang="en-US" b="0" i="0" u="none" strike="noStrike" baseline="0" dirty="0" err="1" smtClean="0">
                <a:latin typeface="Times New Roman" panose="02020603050405020304" pitchFamily="18" charset="0"/>
              </a:rPr>
              <a:t>int</a:t>
            </a:r>
            <a:r>
              <a:rPr lang="en-US" b="0" i="0" u="none" strike="noStrike" baseline="0" dirty="0" smtClean="0">
                <a:latin typeface="Times New Roman" panose="02020603050405020304" pitchFamily="18" charset="0"/>
              </a:rPr>
              <a:t> van, </a:t>
            </a:r>
            <a:r>
              <a:rPr lang="en-US" b="0" i="0" u="none" strike="noStrike" baseline="0" dirty="0" err="1" smtClean="0">
                <a:latin typeface="Times New Roman" panose="02020603050405020304" pitchFamily="18" charset="0"/>
              </a:rPr>
              <a:t>toan</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public float </a:t>
            </a:r>
            <a:r>
              <a:rPr lang="en-US" b="0" i="0" u="none" strike="noStrike" baseline="0" dirty="0" err="1" smtClean="0">
                <a:latin typeface="Times New Roman" panose="02020603050405020304" pitchFamily="18" charset="0"/>
              </a:rPr>
              <a:t>dtb</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static HOCSINH </a:t>
            </a:r>
            <a:r>
              <a:rPr lang="en-US" b="0" i="0" u="none" strike="noStrike" baseline="0" dirty="0" err="1" smtClean="0">
                <a:latin typeface="Times New Roman" panose="02020603050405020304" pitchFamily="18" charset="0"/>
              </a:rPr>
              <a:t>hs</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static void Main(string[] </a:t>
            </a:r>
            <a:r>
              <a:rPr lang="en-US" b="0" i="0" u="none" strike="noStrike" baseline="0" dirty="0" err="1" smtClean="0">
                <a:latin typeface="Times New Roman" panose="02020603050405020304" pitchFamily="18" charset="0"/>
              </a:rPr>
              <a:t>args</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Nhap</a:t>
            </a:r>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Xuat</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endParaRPr lang="en-US" dirty="0"/>
          </a:p>
        </p:txBody>
      </p:sp>
      <p:sp>
        <p:nvSpPr>
          <p:cNvPr id="5" name="Rectangle 4"/>
          <p:cNvSpPr/>
          <p:nvPr/>
        </p:nvSpPr>
        <p:spPr>
          <a:xfrm>
            <a:off x="3911600" y="1690688"/>
            <a:ext cx="5943600" cy="4139595"/>
          </a:xfrm>
          <a:prstGeom prst="rect">
            <a:avLst/>
          </a:prstGeom>
        </p:spPr>
        <p:txBody>
          <a:bodyPr wrap="square">
            <a:spAutoFit/>
          </a:bodyPr>
          <a:lstStyle/>
          <a:p>
            <a:endParaRPr lang="en-US" sz="1100" b="0" i="0" u="none" strike="noStrike" baseline="0" dirty="0" smtClean="0">
              <a:solidFill>
                <a:srgbClr val="000000"/>
              </a:solidFill>
              <a:latin typeface="Times New Roman" panose="02020603050405020304" pitchFamily="18" charset="0"/>
            </a:endParaRPr>
          </a:p>
          <a:p>
            <a:r>
              <a:rPr lang="en-US" b="0" i="0" u="none" strike="noStrike" baseline="0" dirty="0" smtClean="0">
                <a:latin typeface="Times New Roman" panose="02020603050405020304" pitchFamily="18" charset="0"/>
              </a:rPr>
              <a:t>static void </a:t>
            </a:r>
            <a:r>
              <a:rPr lang="en-US" b="0" i="0" u="none" strike="noStrike" baseline="0" dirty="0" err="1" smtClean="0">
                <a:latin typeface="Times New Roman" panose="02020603050405020304" pitchFamily="18" charset="0"/>
              </a:rPr>
              <a:t>Nhap</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Console.Write</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Nhap</a:t>
            </a:r>
            <a:r>
              <a:rPr lang="en-US" b="0" i="0" u="none" strike="noStrike" baseline="0" dirty="0" smtClean="0">
                <a:latin typeface="Times New Roman" panose="02020603050405020304" pitchFamily="18" charset="0"/>
              </a:rPr>
              <a:t> ho ten: "); </a:t>
            </a:r>
          </a:p>
          <a:p>
            <a:r>
              <a:rPr lang="en-US" b="0" i="0" u="none" strike="noStrike" baseline="0" dirty="0" err="1" smtClean="0">
                <a:latin typeface="Times New Roman" panose="02020603050405020304" pitchFamily="18" charset="0"/>
              </a:rPr>
              <a:t>hs.hoten</a:t>
            </a:r>
            <a:r>
              <a:rPr lang="en-US" b="0" i="0" u="none" strike="noStrike" baseline="0" dirty="0" smtClean="0">
                <a:latin typeface="Times New Roman" panose="02020603050405020304" pitchFamily="18" charset="0"/>
              </a:rPr>
              <a:t> = </a:t>
            </a:r>
            <a:r>
              <a:rPr lang="en-US" b="0" i="0" u="none" strike="noStrike" baseline="0" dirty="0" err="1" smtClean="0">
                <a:latin typeface="Times New Roman" panose="02020603050405020304" pitchFamily="18" charset="0"/>
              </a:rPr>
              <a:t>Console.ReadLine</a:t>
            </a:r>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Console.Write</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Nhap</a:t>
            </a:r>
            <a:r>
              <a:rPr lang="en-US" b="0" i="0" u="none" strike="noStrike" baseline="0" dirty="0" smtClean="0">
                <a:latin typeface="Times New Roman" panose="02020603050405020304" pitchFamily="18" charset="0"/>
              </a:rPr>
              <a:t> diem </a:t>
            </a:r>
            <a:r>
              <a:rPr lang="en-US" b="0" i="0" u="none" strike="noStrike" baseline="0" dirty="0" err="1" smtClean="0">
                <a:latin typeface="Times New Roman" panose="02020603050405020304" pitchFamily="18" charset="0"/>
              </a:rPr>
              <a:t>toan</a:t>
            </a:r>
            <a:r>
              <a:rPr lang="en-US" b="0" i="0" u="none" strike="noStrike" baseline="0" dirty="0" smtClean="0">
                <a:latin typeface="Times New Roman" panose="02020603050405020304" pitchFamily="18" charset="0"/>
              </a:rPr>
              <a:t>: "); </a:t>
            </a:r>
          </a:p>
          <a:p>
            <a:r>
              <a:rPr lang="en-US" b="0" i="0" u="none" strike="noStrike" baseline="0" dirty="0" err="1" smtClean="0">
                <a:latin typeface="Times New Roman" panose="02020603050405020304" pitchFamily="18" charset="0"/>
              </a:rPr>
              <a:t>hs.toan</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int.Parse</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Console.ReadLine</a:t>
            </a:r>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Console.Write</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Nhap</a:t>
            </a:r>
            <a:r>
              <a:rPr lang="en-US" b="0" i="0" u="none" strike="noStrike" baseline="0" dirty="0" smtClean="0">
                <a:latin typeface="Times New Roman" panose="02020603050405020304" pitchFamily="18" charset="0"/>
              </a:rPr>
              <a:t> diem van: "); </a:t>
            </a:r>
          </a:p>
          <a:p>
            <a:r>
              <a:rPr lang="en-US" b="0" i="0" u="none" strike="noStrike" baseline="0" dirty="0" err="1" smtClean="0">
                <a:latin typeface="Times New Roman" panose="02020603050405020304" pitchFamily="18" charset="0"/>
              </a:rPr>
              <a:t>hs.van</a:t>
            </a:r>
            <a:r>
              <a:rPr lang="en-US" b="0" i="0" u="none" strike="noStrike" baseline="0" dirty="0" smtClean="0">
                <a:latin typeface="Times New Roman" panose="02020603050405020304" pitchFamily="18" charset="0"/>
              </a:rPr>
              <a:t> = </a:t>
            </a:r>
            <a:r>
              <a:rPr lang="en-US" b="0" i="0" u="none" strike="noStrike" baseline="0" dirty="0" err="1" smtClean="0">
                <a:latin typeface="Times New Roman" panose="02020603050405020304" pitchFamily="18" charset="0"/>
              </a:rPr>
              <a:t>int.Parse</a:t>
            </a:r>
            <a:r>
              <a:rPr lang="en-US" b="0" i="0" u="none" strike="noStrike" baseline="0" dirty="0" smtClean="0">
                <a:latin typeface="Times New Roman" panose="02020603050405020304" pitchFamily="18" charset="0"/>
              </a:rPr>
              <a:t>(</a:t>
            </a:r>
            <a:r>
              <a:rPr lang="en-US" b="0" i="0" u="none" strike="noStrike" baseline="0" dirty="0" err="1" smtClean="0">
                <a:latin typeface="Times New Roman" panose="02020603050405020304" pitchFamily="18" charset="0"/>
              </a:rPr>
              <a:t>Console.ReadLine</a:t>
            </a:r>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hs.dtb</a:t>
            </a:r>
            <a:r>
              <a:rPr lang="en-US" b="0" i="0" u="none" strike="noStrike" baseline="0" dirty="0" smtClean="0">
                <a:latin typeface="Times New Roman" panose="02020603050405020304" pitchFamily="18" charset="0"/>
              </a:rPr>
              <a:t> = (float)(</a:t>
            </a:r>
            <a:r>
              <a:rPr lang="en-US" b="0" i="0" u="none" strike="noStrike" baseline="0" dirty="0" err="1" smtClean="0">
                <a:latin typeface="Times New Roman" panose="02020603050405020304" pitchFamily="18" charset="0"/>
              </a:rPr>
              <a:t>hs.toan</a:t>
            </a:r>
            <a:r>
              <a:rPr lang="en-US" b="0" i="0" u="none" strike="noStrike" baseline="0" dirty="0" smtClean="0">
                <a:latin typeface="Times New Roman" panose="02020603050405020304" pitchFamily="18" charset="0"/>
              </a:rPr>
              <a:t> + </a:t>
            </a:r>
            <a:r>
              <a:rPr lang="en-US" b="0" i="0" u="none" strike="noStrike" baseline="0" dirty="0" err="1" smtClean="0">
                <a:latin typeface="Times New Roman" panose="02020603050405020304" pitchFamily="18" charset="0"/>
              </a:rPr>
              <a:t>hs.van</a:t>
            </a:r>
            <a:r>
              <a:rPr lang="en-US" b="0" i="0" u="none" strike="noStrike" baseline="0" dirty="0" smtClean="0">
                <a:latin typeface="Times New Roman" panose="02020603050405020304" pitchFamily="18" charset="0"/>
              </a:rPr>
              <a:t>) / 2; </a:t>
            </a:r>
          </a:p>
          <a:p>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static void </a:t>
            </a:r>
            <a:r>
              <a:rPr lang="en-US" b="0" i="0" u="none" strike="noStrike" baseline="0" dirty="0" err="1" smtClean="0">
                <a:latin typeface="Times New Roman" panose="02020603050405020304" pitchFamily="18" charset="0"/>
              </a:rPr>
              <a:t>Xuat</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p>
          <a:p>
            <a:r>
              <a:rPr lang="en-US" b="0" i="0" u="none" strike="noStrike" baseline="0" dirty="0" err="1" smtClean="0">
                <a:latin typeface="Times New Roman" panose="02020603050405020304" pitchFamily="18" charset="0"/>
              </a:rPr>
              <a:t>Console.WriteLine</a:t>
            </a:r>
            <a:r>
              <a:rPr lang="en-US" b="0" i="0" u="none" strike="noStrike" baseline="0" dirty="0" smtClean="0">
                <a:latin typeface="Times New Roman" panose="02020603050405020304" pitchFamily="18" charset="0"/>
              </a:rPr>
              <a:t>("Diem </a:t>
            </a:r>
            <a:r>
              <a:rPr lang="en-US" b="0" i="0" u="none" strike="noStrike" baseline="0" dirty="0" err="1" smtClean="0">
                <a:latin typeface="Times New Roman" panose="02020603050405020304" pitchFamily="18" charset="0"/>
              </a:rPr>
              <a:t>trung</a:t>
            </a:r>
            <a:r>
              <a:rPr lang="en-US" b="0" i="0" u="none" strike="noStrike" baseline="0" dirty="0" smtClean="0">
                <a:latin typeface="Times New Roman" panose="02020603050405020304" pitchFamily="18" charset="0"/>
              </a:rPr>
              <a:t> </a:t>
            </a:r>
            <a:r>
              <a:rPr lang="en-US" b="0" i="0" u="none" strike="noStrike" baseline="0" dirty="0" err="1" smtClean="0">
                <a:latin typeface="Times New Roman" panose="02020603050405020304" pitchFamily="18" charset="0"/>
              </a:rPr>
              <a:t>binh</a:t>
            </a:r>
            <a:r>
              <a:rPr lang="en-US" b="0" i="0" u="none" strike="noStrike" baseline="0" dirty="0" smtClean="0">
                <a:latin typeface="Times New Roman" panose="02020603050405020304" pitchFamily="18" charset="0"/>
              </a:rPr>
              <a:t>: {0: 0.00}", </a:t>
            </a:r>
            <a:r>
              <a:rPr lang="en-US" b="0" i="0" u="none" strike="noStrike" baseline="0" dirty="0" err="1" smtClean="0">
                <a:latin typeface="Times New Roman" panose="02020603050405020304" pitchFamily="18" charset="0"/>
              </a:rPr>
              <a:t>hs.dtb</a:t>
            </a:r>
            <a:r>
              <a:rPr lang="en-US" b="0" i="0" u="none" strike="noStrike" baseline="0" dirty="0" smtClean="0">
                <a:latin typeface="Times New Roman" panose="02020603050405020304" pitchFamily="18" charset="0"/>
              </a:rPr>
              <a:t>); </a:t>
            </a:r>
          </a:p>
          <a:p>
            <a:r>
              <a:rPr lang="en-US" b="0" i="0" u="none" strike="noStrike" baseline="0" dirty="0" smtClean="0">
                <a:latin typeface="Times New Roman" panose="02020603050405020304" pitchFamily="18" charset="0"/>
              </a:rPr>
              <a:t>} </a:t>
            </a:r>
            <a:endParaRPr lang="en-US" dirty="0"/>
          </a:p>
        </p:txBody>
      </p:sp>
    </p:spTree>
    <p:extLst>
      <p:ext uri="{BB962C8B-B14F-4D97-AF65-F5344CB8AC3E}">
        <p14:creationId xmlns:p14="http://schemas.microsoft.com/office/powerpoint/2010/main" val="8009677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r>
            <a:br>
              <a:rPr lang="en-US" dirty="0"/>
            </a:br>
            <a:r>
              <a:rPr lang="vi-VN" dirty="0"/>
              <a:t>PP Lập trình hướng đối tượng</a:t>
            </a:r>
            <a:endParaRPr lang="en-US" dirty="0"/>
          </a:p>
        </p:txBody>
      </p:sp>
      <p:sp>
        <p:nvSpPr>
          <p:cNvPr id="3" name="Content Placeholder 2"/>
          <p:cNvSpPr>
            <a:spLocks noGrp="1"/>
          </p:cNvSpPr>
          <p:nvPr>
            <p:ph idx="1"/>
          </p:nvPr>
        </p:nvSpPr>
        <p:spPr/>
        <p:txBody>
          <a:bodyPr/>
          <a:lstStyle/>
          <a:p>
            <a:r>
              <a:rPr lang="vi-VN" dirty="0" smtClean="0"/>
              <a:t>Chương </a:t>
            </a:r>
            <a:r>
              <a:rPr lang="vi-VN" dirty="0"/>
              <a:t>trình là một hệ thống những lớp đối tượng. Mỗi một lớp đối tượng về mặt thực tế tương ứng với những đối tượng có xuất hiện trong thực tế. </a:t>
            </a:r>
          </a:p>
          <a:p>
            <a:r>
              <a:rPr lang="vi-VN" dirty="0"/>
              <a:t>LT hướng đối tượng là xây dựng những lớp đối tượng và yêu cầu chúng thực hiện những trách nhiệm của mình. </a:t>
            </a:r>
          </a:p>
          <a:p>
            <a:r>
              <a:rPr lang="vi-VN" dirty="0"/>
              <a:t>LT hướng đối tượng là phương pháp LT dựa trên kiến trúc lớp (class) và đối tượng (object) </a:t>
            </a:r>
          </a:p>
          <a:p>
            <a:endParaRPr lang="en-US" dirty="0"/>
          </a:p>
        </p:txBody>
      </p:sp>
    </p:spTree>
    <p:extLst>
      <p:ext uri="{BB962C8B-B14F-4D97-AF65-F5344CB8AC3E}">
        <p14:creationId xmlns:p14="http://schemas.microsoft.com/office/powerpoint/2010/main" val="42140264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3025"/>
            <a:ext cx="10515600" cy="625475"/>
          </a:xfrm>
        </p:spPr>
        <p:txBody>
          <a:bodyPr>
            <a:normAutofit fontScale="90000"/>
          </a:bodyPr>
          <a:lstStyle/>
          <a:p>
            <a:r>
              <a:rPr lang="en-US" dirty="0"/>
              <a:t/>
            </a:r>
            <a:br>
              <a:rPr lang="en-US" dirty="0"/>
            </a:br>
            <a:r>
              <a:rPr lang="vi-VN" dirty="0"/>
              <a:t>Đối tượng là gì ? </a:t>
            </a:r>
            <a:endParaRPr lang="en-US" dirty="0"/>
          </a:p>
        </p:txBody>
      </p:sp>
      <p:sp>
        <p:nvSpPr>
          <p:cNvPr id="3" name="Content Placeholder 2"/>
          <p:cNvSpPr>
            <a:spLocks noGrp="1"/>
          </p:cNvSpPr>
          <p:nvPr>
            <p:ph idx="1"/>
          </p:nvPr>
        </p:nvSpPr>
        <p:spPr>
          <a:xfrm>
            <a:off x="838200" y="1050925"/>
            <a:ext cx="10515600" cy="3952875"/>
          </a:xfrm>
        </p:spPr>
        <p:txBody>
          <a:bodyPr/>
          <a:lstStyle/>
          <a:p>
            <a:r>
              <a:rPr lang="vi-VN" dirty="0" smtClean="0"/>
              <a:t>Đối </a:t>
            </a:r>
            <a:r>
              <a:rPr lang="vi-VN" dirty="0"/>
              <a:t>tượng trong thế giới thực: là một thực thể cụ thể mà ta có thể sờ, nhìn thấy hay cảm nhận được. </a:t>
            </a:r>
          </a:p>
          <a:p>
            <a:r>
              <a:rPr lang="vi-VN" dirty="0" smtClean="0"/>
              <a:t>Đối </a:t>
            </a:r>
            <a:r>
              <a:rPr lang="vi-VN" dirty="0"/>
              <a:t>tượng phần mềm: dùng để biểu diễn các đối tượng trong thế giới thực. </a:t>
            </a:r>
          </a:p>
          <a:p>
            <a:r>
              <a:rPr lang="vi-VN" dirty="0" smtClean="0"/>
              <a:t>Mỗi </a:t>
            </a:r>
            <a:r>
              <a:rPr lang="vi-VN" dirty="0"/>
              <a:t>đối tượng bao gồm 2 thành phần: thuộc tính và hành động. </a:t>
            </a:r>
          </a:p>
          <a:p>
            <a:r>
              <a:rPr lang="vi-VN" dirty="0"/>
              <a:t>VD: một người A </a:t>
            </a:r>
          </a:p>
          <a:p>
            <a:pPr lvl="1"/>
            <a:r>
              <a:rPr lang="vi-VN" dirty="0"/>
              <a:t>Một người có các thuộc tính: tên, tuổi, địa chỉ, màu mắt, … </a:t>
            </a:r>
          </a:p>
          <a:p>
            <a:pPr lvl="1"/>
            <a:r>
              <a:rPr lang="en-US" dirty="0" err="1"/>
              <a:t>Các</a:t>
            </a:r>
            <a:r>
              <a:rPr lang="en-US" dirty="0"/>
              <a:t> </a:t>
            </a:r>
            <a:r>
              <a:rPr lang="en-US" dirty="0" err="1"/>
              <a:t>hành</a:t>
            </a:r>
            <a:r>
              <a:rPr lang="en-US" dirty="0"/>
              <a:t> </a:t>
            </a:r>
            <a:r>
              <a:rPr lang="en-US" dirty="0" err="1"/>
              <a:t>động</a:t>
            </a:r>
            <a:r>
              <a:rPr lang="en-US" dirty="0"/>
              <a:t>: </a:t>
            </a:r>
            <a:r>
              <a:rPr lang="en-US" dirty="0" err="1"/>
              <a:t>đi</a:t>
            </a:r>
            <a:r>
              <a:rPr lang="en-US" dirty="0"/>
              <a:t>, </a:t>
            </a:r>
            <a:r>
              <a:rPr lang="en-US" dirty="0" err="1"/>
              <a:t>nói</a:t>
            </a:r>
            <a:r>
              <a:rPr lang="en-US" dirty="0"/>
              <a:t>, </a:t>
            </a:r>
            <a:r>
              <a:rPr lang="en-US" dirty="0" err="1"/>
              <a:t>thở</a:t>
            </a:r>
            <a:r>
              <a:rPr lang="en-US" dirty="0"/>
              <a:t>, … </a:t>
            </a:r>
          </a:p>
          <a:p>
            <a:endParaRPr lang="en-US" dirty="0"/>
          </a:p>
        </p:txBody>
      </p:sp>
      <p:sp>
        <p:nvSpPr>
          <p:cNvPr id="4" name="Rectangle 3"/>
          <p:cNvSpPr/>
          <p:nvPr/>
        </p:nvSpPr>
        <p:spPr>
          <a:xfrm>
            <a:off x="2882900" y="4806891"/>
            <a:ext cx="6096000" cy="1908215"/>
          </a:xfrm>
          <a:prstGeom prst="rect">
            <a:avLst/>
          </a:prstGeom>
          <a:solidFill>
            <a:schemeClr val="accent1">
              <a:lumMod val="60000"/>
              <a:lumOff val="40000"/>
            </a:schemeClr>
          </a:solidFill>
          <a:ln>
            <a:solidFill>
              <a:schemeClr val="tx1"/>
            </a:solidFill>
          </a:ln>
        </p:spPr>
        <p:txBody>
          <a:bodyPr>
            <a:spAutoFit/>
          </a:bodyPr>
          <a:lstStyle/>
          <a:p>
            <a:endParaRPr lang="en-US" sz="1000" dirty="0">
              <a:solidFill>
                <a:srgbClr val="000000"/>
              </a:solidFill>
              <a:latin typeface="Arial" panose="020B0604020202020204" pitchFamily="34" charset="0"/>
            </a:endParaRPr>
          </a:p>
          <a:p>
            <a:pPr algn="ctr"/>
            <a:r>
              <a:rPr lang="vi-VN" sz="3600" b="1" dirty="0"/>
              <a:t>Một đối tượng là 1 thực thể bao gồm </a:t>
            </a:r>
            <a:endParaRPr lang="vi-VN" sz="3600" dirty="0"/>
          </a:p>
          <a:p>
            <a:pPr algn="ctr"/>
            <a:r>
              <a:rPr lang="en-US" sz="3600" b="1" dirty="0" err="1">
                <a:latin typeface="Arial" panose="020B0604020202020204" pitchFamily="34" charset="0"/>
              </a:rPr>
              <a:t>thuộc</a:t>
            </a:r>
            <a:r>
              <a:rPr lang="en-US" sz="3600" b="1" dirty="0">
                <a:latin typeface="Arial" panose="020B0604020202020204" pitchFamily="34" charset="0"/>
              </a:rPr>
              <a:t> </a:t>
            </a:r>
            <a:r>
              <a:rPr lang="en-US" sz="3600" b="1" dirty="0" err="1">
                <a:latin typeface="Arial" panose="020B0604020202020204" pitchFamily="34" charset="0"/>
              </a:rPr>
              <a:t>tính</a:t>
            </a:r>
            <a:r>
              <a:rPr lang="en-US" sz="3600" b="1" dirty="0">
                <a:latin typeface="Arial" panose="020B0604020202020204" pitchFamily="34" charset="0"/>
              </a:rPr>
              <a:t> &amp; </a:t>
            </a:r>
            <a:r>
              <a:rPr lang="en-US" sz="3600" b="1" dirty="0" err="1">
                <a:latin typeface="Arial" panose="020B0604020202020204" pitchFamily="34" charset="0"/>
              </a:rPr>
              <a:t>hành</a:t>
            </a:r>
            <a:r>
              <a:rPr lang="en-US" sz="3600" b="1" dirty="0">
                <a:latin typeface="Arial" panose="020B0604020202020204" pitchFamily="34" charset="0"/>
              </a:rPr>
              <a:t> </a:t>
            </a:r>
            <a:r>
              <a:rPr lang="en-US" sz="3600" b="1" dirty="0" err="1">
                <a:latin typeface="Arial" panose="020B0604020202020204" pitchFamily="34" charset="0"/>
              </a:rPr>
              <a:t>động</a:t>
            </a:r>
            <a:r>
              <a:rPr lang="en-US" sz="3600" b="1" dirty="0">
                <a:latin typeface="Arial" panose="020B0604020202020204" pitchFamily="34" charset="0"/>
              </a:rPr>
              <a:t> </a:t>
            </a:r>
            <a:endParaRPr lang="en-US" sz="3600" dirty="0"/>
          </a:p>
        </p:txBody>
      </p:sp>
    </p:spTree>
    <p:extLst>
      <p:ext uri="{BB962C8B-B14F-4D97-AF65-F5344CB8AC3E}">
        <p14:creationId xmlns:p14="http://schemas.microsoft.com/office/powerpoint/2010/main" val="32350922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0025"/>
            <a:ext cx="10515600" cy="1325563"/>
          </a:xfrm>
        </p:spPr>
        <p:txBody>
          <a:bodyPr/>
          <a:lstStyle/>
          <a:p>
            <a:r>
              <a:rPr lang="en-US" dirty="0"/>
              <a:t/>
            </a:r>
            <a:br>
              <a:rPr lang="en-US" dirty="0"/>
            </a:br>
            <a:r>
              <a:rPr lang="vi-VN" dirty="0"/>
              <a:t>Lớp đối tượng là gì ? </a:t>
            </a:r>
            <a:endParaRPr lang="en-US" dirty="0"/>
          </a:p>
        </p:txBody>
      </p:sp>
      <p:sp>
        <p:nvSpPr>
          <p:cNvPr id="3" name="Content Placeholder 2"/>
          <p:cNvSpPr>
            <a:spLocks noGrp="1"/>
          </p:cNvSpPr>
          <p:nvPr>
            <p:ph idx="1"/>
          </p:nvPr>
        </p:nvSpPr>
        <p:spPr>
          <a:xfrm>
            <a:off x="838200" y="1525588"/>
            <a:ext cx="10515600" cy="4351338"/>
          </a:xfrm>
        </p:spPr>
        <p:txBody>
          <a:bodyPr/>
          <a:lstStyle/>
          <a:p>
            <a:r>
              <a:rPr lang="vi-VN" dirty="0" smtClean="0"/>
              <a:t>Lớp </a:t>
            </a:r>
            <a:r>
              <a:rPr lang="vi-VN" dirty="0"/>
              <a:t>đối tượng thể hiện cho một nhóm các đối tượng giống nhau (cùng thuộc tính &amp; hành động) </a:t>
            </a:r>
          </a:p>
          <a:p>
            <a:r>
              <a:rPr lang="en-US" dirty="0" smtClean="0"/>
              <a:t>VD</a:t>
            </a:r>
            <a:r>
              <a:rPr lang="en-US" dirty="0"/>
              <a:t>: </a:t>
            </a:r>
            <a:r>
              <a:rPr lang="en-US" dirty="0" err="1"/>
              <a:t>học</a:t>
            </a:r>
            <a:r>
              <a:rPr lang="en-US" dirty="0"/>
              <a:t> </a:t>
            </a:r>
            <a:r>
              <a:rPr lang="en-US" dirty="0" err="1"/>
              <a:t>sinh</a:t>
            </a:r>
            <a:r>
              <a:rPr lang="en-US" dirty="0"/>
              <a:t> A, </a:t>
            </a:r>
            <a:r>
              <a:rPr lang="en-US" dirty="0" err="1"/>
              <a:t>học</a:t>
            </a:r>
            <a:r>
              <a:rPr lang="en-US" dirty="0"/>
              <a:t> </a:t>
            </a:r>
            <a:r>
              <a:rPr lang="en-US" dirty="0" err="1"/>
              <a:t>sinh</a:t>
            </a:r>
            <a:r>
              <a:rPr lang="en-US" dirty="0"/>
              <a:t> B, </a:t>
            </a:r>
            <a:r>
              <a:rPr lang="en-US" dirty="0" err="1"/>
              <a:t>học</a:t>
            </a:r>
            <a:r>
              <a:rPr lang="en-US" dirty="0"/>
              <a:t> </a:t>
            </a:r>
            <a:r>
              <a:rPr lang="en-US" dirty="0" err="1"/>
              <a:t>sinh</a:t>
            </a:r>
            <a:r>
              <a:rPr lang="en-US" dirty="0"/>
              <a:t> C… </a:t>
            </a:r>
            <a:r>
              <a:rPr lang="en-US" dirty="0" smtClean="0"/>
              <a:t>=&gt; </a:t>
            </a:r>
            <a:r>
              <a:rPr lang="en-US" dirty="0" err="1" smtClean="0"/>
              <a:t>Lớp</a:t>
            </a:r>
            <a:r>
              <a:rPr lang="en-US" dirty="0" smtClean="0"/>
              <a:t> </a:t>
            </a:r>
            <a:r>
              <a:rPr lang="en-US" dirty="0" err="1" smtClean="0"/>
              <a:t>HọcSinh</a:t>
            </a:r>
            <a:endParaRPr lang="en-US" dirty="0"/>
          </a:p>
          <a:p>
            <a:endParaRPr lang="en-US" dirty="0"/>
          </a:p>
        </p:txBody>
      </p:sp>
    </p:spTree>
    <p:extLst>
      <p:ext uri="{BB962C8B-B14F-4D97-AF65-F5344CB8AC3E}">
        <p14:creationId xmlns:p14="http://schemas.microsoft.com/office/powerpoint/2010/main" val="21184203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r>
            <a:br>
              <a:rPr lang="en-US" dirty="0"/>
            </a:br>
            <a:r>
              <a:rPr lang="vi-VN" dirty="0"/>
              <a:t>Thiết kế phần mềm hướng đối tượng </a:t>
            </a:r>
            <a:endParaRPr lang="en-US" dirty="0"/>
          </a:p>
        </p:txBody>
      </p:sp>
      <p:sp>
        <p:nvSpPr>
          <p:cNvPr id="3" name="Content Placeholder 2"/>
          <p:cNvSpPr>
            <a:spLocks noGrp="1"/>
          </p:cNvSpPr>
          <p:nvPr>
            <p:ph idx="1"/>
          </p:nvPr>
        </p:nvSpPr>
        <p:spPr/>
        <p:txBody>
          <a:bodyPr/>
          <a:lstStyle/>
          <a:p>
            <a:r>
              <a:rPr lang="vi-VN" dirty="0" smtClean="0"/>
              <a:t>Trừu </a:t>
            </a:r>
            <a:r>
              <a:rPr lang="vi-VN" dirty="0"/>
              <a:t>tượng hóa dữ liệu và các hàm/ thủ tục liên quan </a:t>
            </a:r>
          </a:p>
          <a:p>
            <a:r>
              <a:rPr lang="vi-VN" dirty="0" smtClean="0"/>
              <a:t>Chia </a:t>
            </a:r>
            <a:r>
              <a:rPr lang="vi-VN" dirty="0"/>
              <a:t>hệ thống ra thành các lớp/ đối tượng </a:t>
            </a:r>
          </a:p>
          <a:p>
            <a:r>
              <a:rPr lang="vi-VN" dirty="0" smtClean="0"/>
              <a:t>Mỗi </a:t>
            </a:r>
            <a:r>
              <a:rPr lang="vi-VN" dirty="0"/>
              <a:t>lớp/ đối tượng có các tính năng và hành động chuyên biệt </a:t>
            </a:r>
          </a:p>
          <a:p>
            <a:r>
              <a:rPr lang="vi-VN" dirty="0" smtClean="0"/>
              <a:t>Các </a:t>
            </a:r>
            <a:r>
              <a:rPr lang="vi-VN" dirty="0"/>
              <a:t>lớp có thể được sử dụng để tạo ra nhiều đối tượng cụ thể </a:t>
            </a:r>
          </a:p>
          <a:p>
            <a:endParaRPr lang="en-US" dirty="0"/>
          </a:p>
        </p:txBody>
      </p:sp>
    </p:spTree>
    <p:extLst>
      <p:ext uri="{BB962C8B-B14F-4D97-AF65-F5344CB8AC3E}">
        <p14:creationId xmlns:p14="http://schemas.microsoft.com/office/powerpoint/2010/main" val="23482479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r>
            <a:br>
              <a:rPr lang="en-US" dirty="0"/>
            </a:br>
            <a:r>
              <a:rPr lang="vi-VN" dirty="0"/>
              <a:t>Sự trừu tượng hoá </a:t>
            </a:r>
            <a:endParaRPr lang="en-US" dirty="0"/>
          </a:p>
        </p:txBody>
      </p:sp>
      <p:pic>
        <p:nvPicPr>
          <p:cNvPr id="4" name="Content Placeholder 3"/>
          <p:cNvPicPr>
            <a:picLocks noGrp="1" noChangeAspect="1"/>
          </p:cNvPicPr>
          <p:nvPr>
            <p:ph idx="1"/>
          </p:nvPr>
        </p:nvPicPr>
        <p:blipFill>
          <a:blip r:embed="rId2"/>
          <a:stretch>
            <a:fillRect/>
          </a:stretch>
        </p:blipFill>
        <p:spPr>
          <a:xfrm>
            <a:off x="2395537" y="1839119"/>
            <a:ext cx="7400925" cy="4324350"/>
          </a:xfrm>
          <a:prstGeom prst="rect">
            <a:avLst/>
          </a:prstGeom>
        </p:spPr>
      </p:pic>
    </p:spTree>
    <p:extLst>
      <p:ext uri="{BB962C8B-B14F-4D97-AF65-F5344CB8AC3E}">
        <p14:creationId xmlns:p14="http://schemas.microsoft.com/office/powerpoint/2010/main" val="3049412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Mục</a:t>
            </a:r>
            <a:r>
              <a:rPr lang="en-US" dirty="0" smtClean="0"/>
              <a:t> </a:t>
            </a:r>
            <a:r>
              <a:rPr lang="en-US" dirty="0" err="1" smtClean="0"/>
              <a:t>tiêu</a:t>
            </a:r>
            <a:endParaRPr lang="en-US" dirty="0"/>
          </a:p>
        </p:txBody>
      </p:sp>
      <p:sp>
        <p:nvSpPr>
          <p:cNvPr id="3" name="Content Placeholder 2"/>
          <p:cNvSpPr>
            <a:spLocks noGrp="1"/>
          </p:cNvSpPr>
          <p:nvPr>
            <p:ph idx="1"/>
          </p:nvPr>
        </p:nvSpPr>
        <p:spPr/>
        <p:txBody>
          <a:bodyPr/>
          <a:lstStyle/>
          <a:p>
            <a:pPr marL="0" indent="0">
              <a:buNone/>
            </a:pPr>
            <a:r>
              <a:rPr lang="vi-VN" dirty="0" smtClean="0"/>
              <a:t>1.Giới </a:t>
            </a:r>
            <a:r>
              <a:rPr lang="vi-VN" dirty="0"/>
              <a:t>thiệu các phương pháp lập trình cổ điển </a:t>
            </a:r>
          </a:p>
          <a:p>
            <a:pPr marL="0" indent="0">
              <a:buNone/>
            </a:pPr>
            <a:r>
              <a:rPr lang="vi-VN" dirty="0"/>
              <a:t>2.Giới thiệu phương pháp lập trình hướng đối tượng </a:t>
            </a:r>
          </a:p>
          <a:p>
            <a:pPr marL="0" indent="0">
              <a:buNone/>
            </a:pPr>
            <a:r>
              <a:rPr lang="vi-VN" dirty="0"/>
              <a:t>3. Khái niệm về lớp và đối tượng </a:t>
            </a:r>
          </a:p>
          <a:p>
            <a:pPr marL="0" indent="0">
              <a:buNone/>
            </a:pPr>
            <a:r>
              <a:rPr lang="en-US" dirty="0"/>
              <a:t>4. </a:t>
            </a:r>
            <a:r>
              <a:rPr lang="en-US" dirty="0" err="1"/>
              <a:t>Thiết</a:t>
            </a:r>
            <a:r>
              <a:rPr lang="en-US" dirty="0"/>
              <a:t> </a:t>
            </a:r>
            <a:r>
              <a:rPr lang="en-US" dirty="0" err="1"/>
              <a:t>kế</a:t>
            </a:r>
            <a:r>
              <a:rPr lang="en-US" dirty="0"/>
              <a:t> </a:t>
            </a:r>
            <a:r>
              <a:rPr lang="en-US" dirty="0" err="1"/>
              <a:t>các</a:t>
            </a:r>
            <a:r>
              <a:rPr lang="en-US" dirty="0"/>
              <a:t> </a:t>
            </a:r>
            <a:r>
              <a:rPr lang="en-US" dirty="0" err="1"/>
              <a:t>thuộc</a:t>
            </a:r>
            <a:r>
              <a:rPr lang="en-US" dirty="0"/>
              <a:t> </a:t>
            </a:r>
            <a:r>
              <a:rPr lang="en-US" dirty="0" err="1"/>
              <a:t>tính</a:t>
            </a:r>
            <a:r>
              <a:rPr lang="en-US" dirty="0"/>
              <a:t> </a:t>
            </a:r>
            <a:r>
              <a:rPr lang="en-US" dirty="0" err="1"/>
              <a:t>và</a:t>
            </a:r>
            <a:r>
              <a:rPr lang="en-US" dirty="0"/>
              <a:t> </a:t>
            </a:r>
            <a:r>
              <a:rPr lang="en-US" dirty="0" err="1"/>
              <a:t>hành</a:t>
            </a:r>
            <a:r>
              <a:rPr lang="en-US" dirty="0"/>
              <a:t> </a:t>
            </a:r>
            <a:r>
              <a:rPr lang="en-US" dirty="0" err="1"/>
              <a:t>động</a:t>
            </a:r>
            <a:r>
              <a:rPr lang="en-US" dirty="0"/>
              <a:t> </a:t>
            </a:r>
            <a:r>
              <a:rPr lang="en-US" dirty="0" err="1"/>
              <a:t>của</a:t>
            </a:r>
            <a:r>
              <a:rPr lang="en-US" dirty="0"/>
              <a:t> </a:t>
            </a:r>
            <a:r>
              <a:rPr lang="en-US" dirty="0" err="1"/>
              <a:t>lớp</a:t>
            </a:r>
            <a:r>
              <a:rPr lang="en-US" dirty="0"/>
              <a:t> </a:t>
            </a:r>
          </a:p>
          <a:p>
            <a:pPr marL="0" indent="0">
              <a:buNone/>
            </a:pPr>
            <a:r>
              <a:rPr lang="vi-VN" dirty="0"/>
              <a:t>5. Cài đặt các phương thức </a:t>
            </a:r>
          </a:p>
          <a:p>
            <a:pPr marL="0" indent="0">
              <a:buNone/>
            </a:pPr>
            <a:endParaRPr lang="en-US" dirty="0"/>
          </a:p>
        </p:txBody>
      </p:sp>
    </p:spTree>
    <p:extLst>
      <p:ext uri="{BB962C8B-B14F-4D97-AF65-F5344CB8AC3E}">
        <p14:creationId xmlns:p14="http://schemas.microsoft.com/office/powerpoint/2010/main" val="39155343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r>
            <a:br>
              <a:rPr lang="en-US" dirty="0"/>
            </a:br>
            <a:r>
              <a:rPr lang="en-US" dirty="0" err="1"/>
              <a:t>Một</a:t>
            </a:r>
            <a:r>
              <a:rPr lang="en-US" dirty="0"/>
              <a:t> </a:t>
            </a:r>
            <a:r>
              <a:rPr lang="en-US" dirty="0" err="1"/>
              <a:t>sô</a:t>
            </a:r>
            <a:r>
              <a:rPr lang="en-US" dirty="0"/>
              <a:t>́ </a:t>
            </a:r>
            <a:r>
              <a:rPr lang="en-US" dirty="0" err="1"/>
              <a:t>khái</a:t>
            </a:r>
            <a:r>
              <a:rPr lang="en-US" dirty="0"/>
              <a:t> </a:t>
            </a:r>
            <a:r>
              <a:rPr lang="en-US" dirty="0" err="1"/>
              <a:t>niệm</a:t>
            </a:r>
            <a:r>
              <a:rPr lang="en-US" dirty="0"/>
              <a:t> </a:t>
            </a:r>
            <a:endParaRPr lang="en-US" dirty="0"/>
          </a:p>
        </p:txBody>
      </p:sp>
      <p:pic>
        <p:nvPicPr>
          <p:cNvPr id="4" name="Content Placeholder 3"/>
          <p:cNvPicPr>
            <a:picLocks noGrp="1" noChangeAspect="1"/>
          </p:cNvPicPr>
          <p:nvPr>
            <p:ph idx="1"/>
          </p:nvPr>
        </p:nvPicPr>
        <p:blipFill>
          <a:blip r:embed="rId2"/>
          <a:stretch>
            <a:fillRect/>
          </a:stretch>
        </p:blipFill>
        <p:spPr>
          <a:xfrm>
            <a:off x="2290762" y="1877219"/>
            <a:ext cx="7610475" cy="4248150"/>
          </a:xfrm>
          <a:prstGeom prst="rect">
            <a:avLst/>
          </a:prstGeom>
        </p:spPr>
      </p:pic>
    </p:spTree>
    <p:extLst>
      <p:ext uri="{BB962C8B-B14F-4D97-AF65-F5344CB8AC3E}">
        <p14:creationId xmlns:p14="http://schemas.microsoft.com/office/powerpoint/2010/main" val="3086030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r>
            <a:br>
              <a:rPr lang="en-US" dirty="0"/>
            </a:br>
            <a:r>
              <a:rPr lang="vi-VN" dirty="0"/>
              <a:t>Các bước thiết kế đối tượng </a:t>
            </a:r>
            <a:endParaRPr lang="en-US" dirty="0"/>
          </a:p>
        </p:txBody>
      </p:sp>
      <p:sp>
        <p:nvSpPr>
          <p:cNvPr id="3" name="Content Placeholder 2"/>
          <p:cNvSpPr>
            <a:spLocks noGrp="1"/>
          </p:cNvSpPr>
          <p:nvPr>
            <p:ph idx="1"/>
          </p:nvPr>
        </p:nvSpPr>
        <p:spPr/>
        <p:txBody>
          <a:bodyPr>
            <a:normAutofit/>
          </a:bodyPr>
          <a:lstStyle/>
          <a:p>
            <a:r>
              <a:rPr lang="vi-VN" dirty="0" smtClean="0"/>
              <a:t>Bước </a:t>
            </a:r>
            <a:r>
              <a:rPr lang="vi-VN" dirty="0"/>
              <a:t>1: Xây dựng sơ đồ đối tượng </a:t>
            </a:r>
          </a:p>
          <a:p>
            <a:pPr lvl="1"/>
            <a:r>
              <a:rPr lang="vi-VN" dirty="0" smtClean="0"/>
              <a:t>Xác </a:t>
            </a:r>
            <a:r>
              <a:rPr lang="vi-VN" dirty="0"/>
              <a:t>định các lớp đối tượng </a:t>
            </a:r>
          </a:p>
          <a:p>
            <a:pPr lvl="1"/>
            <a:r>
              <a:rPr lang="en-US" dirty="0" err="1" smtClean="0"/>
              <a:t>Xác</a:t>
            </a:r>
            <a:r>
              <a:rPr lang="en-US" dirty="0" smtClean="0"/>
              <a:t> </a:t>
            </a:r>
            <a:r>
              <a:rPr lang="en-US" dirty="0" err="1"/>
              <a:t>định</a:t>
            </a:r>
            <a:r>
              <a:rPr lang="en-US" dirty="0"/>
              <a:t> </a:t>
            </a:r>
            <a:r>
              <a:rPr lang="en-US" dirty="0" err="1"/>
              <a:t>các</a:t>
            </a:r>
            <a:r>
              <a:rPr lang="en-US" dirty="0"/>
              <a:t> </a:t>
            </a:r>
            <a:r>
              <a:rPr lang="en-US" dirty="0" err="1"/>
              <a:t>quan</a:t>
            </a:r>
            <a:r>
              <a:rPr lang="en-US" dirty="0"/>
              <a:t> </a:t>
            </a:r>
            <a:r>
              <a:rPr lang="en-US" dirty="0" err="1"/>
              <a:t>hệ</a:t>
            </a:r>
            <a:r>
              <a:rPr lang="en-US" dirty="0"/>
              <a:t> </a:t>
            </a:r>
            <a:r>
              <a:rPr lang="en-US" dirty="0" err="1"/>
              <a:t>giữa</a:t>
            </a:r>
            <a:r>
              <a:rPr lang="en-US" dirty="0"/>
              <a:t> </a:t>
            </a:r>
            <a:r>
              <a:rPr lang="en-US" dirty="0" err="1"/>
              <a:t>các</a:t>
            </a:r>
            <a:r>
              <a:rPr lang="en-US" dirty="0"/>
              <a:t> </a:t>
            </a:r>
            <a:r>
              <a:rPr lang="en-US" dirty="0" err="1"/>
              <a:t>lớp</a:t>
            </a:r>
            <a:r>
              <a:rPr lang="en-US" dirty="0"/>
              <a:t> </a:t>
            </a:r>
          </a:p>
          <a:p>
            <a:r>
              <a:rPr lang="vi-VN" dirty="0" smtClean="0"/>
              <a:t>Bước </a:t>
            </a:r>
            <a:r>
              <a:rPr lang="vi-VN" dirty="0"/>
              <a:t>2: Thiết kế các lớp </a:t>
            </a:r>
          </a:p>
          <a:p>
            <a:pPr lvl="1"/>
            <a:r>
              <a:rPr lang="en-US" dirty="0" err="1" smtClean="0"/>
              <a:t>Thiết</a:t>
            </a:r>
            <a:r>
              <a:rPr lang="en-US" dirty="0" smtClean="0"/>
              <a:t> </a:t>
            </a:r>
            <a:r>
              <a:rPr lang="en-US" dirty="0" err="1"/>
              <a:t>kế</a:t>
            </a:r>
            <a:r>
              <a:rPr lang="en-US" dirty="0"/>
              <a:t> </a:t>
            </a:r>
            <a:r>
              <a:rPr lang="en-US" dirty="0" err="1"/>
              <a:t>thuộc</a:t>
            </a:r>
            <a:r>
              <a:rPr lang="en-US" dirty="0"/>
              <a:t> </a:t>
            </a:r>
            <a:r>
              <a:rPr lang="en-US" dirty="0" err="1"/>
              <a:t>tính</a:t>
            </a:r>
            <a:r>
              <a:rPr lang="en-US" dirty="0"/>
              <a:t>, </a:t>
            </a:r>
            <a:r>
              <a:rPr lang="en-US" dirty="0" err="1"/>
              <a:t>các</a:t>
            </a:r>
            <a:r>
              <a:rPr lang="en-US" dirty="0"/>
              <a:t> </a:t>
            </a:r>
            <a:r>
              <a:rPr lang="en-US" dirty="0" err="1"/>
              <a:t>hành</a:t>
            </a:r>
            <a:r>
              <a:rPr lang="en-US" dirty="0"/>
              <a:t> </a:t>
            </a:r>
            <a:r>
              <a:rPr lang="en-US" dirty="0" err="1"/>
              <a:t>động</a:t>
            </a:r>
            <a:r>
              <a:rPr lang="en-US" dirty="0"/>
              <a:t> </a:t>
            </a:r>
          </a:p>
          <a:p>
            <a:r>
              <a:rPr lang="vi-VN" dirty="0" smtClean="0"/>
              <a:t>Bước </a:t>
            </a:r>
            <a:r>
              <a:rPr lang="vi-VN" dirty="0"/>
              <a:t>3: Cài đặt các lớp </a:t>
            </a:r>
          </a:p>
          <a:p>
            <a:r>
              <a:rPr lang="vi-VN" dirty="0" smtClean="0"/>
              <a:t>Bước </a:t>
            </a:r>
            <a:r>
              <a:rPr lang="vi-VN" dirty="0"/>
              <a:t>4: Sử dụng các lớp để tạo ra các đối tượng </a:t>
            </a:r>
          </a:p>
          <a:p>
            <a:endParaRPr lang="en-US" dirty="0"/>
          </a:p>
        </p:txBody>
      </p:sp>
    </p:spTree>
    <p:extLst>
      <p:ext uri="{BB962C8B-B14F-4D97-AF65-F5344CB8AC3E}">
        <p14:creationId xmlns:p14="http://schemas.microsoft.com/office/powerpoint/2010/main" val="22540667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3525"/>
            <a:ext cx="10515600" cy="358775"/>
          </a:xfrm>
        </p:spPr>
        <p:txBody>
          <a:bodyPr>
            <a:normAutofit fontScale="90000"/>
          </a:bodyPr>
          <a:lstStyle/>
          <a:p>
            <a:r>
              <a:rPr lang="en-US" dirty="0" err="1" smtClean="0"/>
              <a:t>Ví</a:t>
            </a:r>
            <a:r>
              <a:rPr lang="en-US" dirty="0" smtClean="0"/>
              <a:t> </a:t>
            </a:r>
            <a:r>
              <a:rPr lang="en-US" dirty="0" err="1" smtClean="0"/>
              <a:t>dụ</a:t>
            </a:r>
            <a:r>
              <a:rPr lang="en-US" dirty="0" smtClean="0"/>
              <a:t> minh </a:t>
            </a:r>
            <a:r>
              <a:rPr lang="en-US" dirty="0" err="1" smtClean="0"/>
              <a:t>họa</a:t>
            </a:r>
            <a:r>
              <a:rPr lang="en-US" dirty="0" smtClean="0"/>
              <a:t> </a:t>
            </a:r>
            <a:r>
              <a:rPr lang="en-US" dirty="0" err="1" smtClean="0"/>
              <a:t>Bước</a:t>
            </a:r>
            <a:r>
              <a:rPr lang="en-US" dirty="0" smtClean="0"/>
              <a:t> 1:</a:t>
            </a:r>
            <a:endParaRPr lang="en-US" dirty="0"/>
          </a:p>
        </p:txBody>
      </p:sp>
      <p:sp>
        <p:nvSpPr>
          <p:cNvPr id="3" name="Content Placeholder 2"/>
          <p:cNvSpPr>
            <a:spLocks noGrp="1"/>
          </p:cNvSpPr>
          <p:nvPr>
            <p:ph idx="1"/>
          </p:nvPr>
        </p:nvSpPr>
        <p:spPr>
          <a:xfrm>
            <a:off x="838200" y="949325"/>
            <a:ext cx="10515600" cy="5527675"/>
          </a:xfrm>
        </p:spPr>
        <p:txBody>
          <a:bodyPr>
            <a:normAutofit/>
          </a:bodyPr>
          <a:lstStyle/>
          <a:p>
            <a:r>
              <a:rPr lang="en-US" dirty="0" err="1" smtClean="0"/>
              <a:t>Một</a:t>
            </a:r>
            <a:r>
              <a:rPr lang="en-US" dirty="0" smtClean="0"/>
              <a:t> </a:t>
            </a:r>
            <a:r>
              <a:rPr lang="en-US" dirty="0" err="1" smtClean="0"/>
              <a:t>cửa</a:t>
            </a:r>
            <a:r>
              <a:rPr lang="en-US" dirty="0" smtClean="0"/>
              <a:t> </a:t>
            </a:r>
            <a:r>
              <a:rPr lang="en-US" dirty="0" err="1" smtClean="0"/>
              <a:t>hàng</a:t>
            </a:r>
            <a:r>
              <a:rPr lang="en-US" dirty="0" smtClean="0"/>
              <a:t> </a:t>
            </a:r>
            <a:r>
              <a:rPr lang="en-US" dirty="0" err="1" smtClean="0"/>
              <a:t>bán</a:t>
            </a:r>
            <a:r>
              <a:rPr lang="en-US" dirty="0" smtClean="0"/>
              <a:t> ô </a:t>
            </a:r>
            <a:r>
              <a:rPr lang="en-US" dirty="0" err="1" smtClean="0"/>
              <a:t>tô</a:t>
            </a:r>
            <a:r>
              <a:rPr lang="en-US" dirty="0" smtClean="0"/>
              <a:t>, ô </a:t>
            </a:r>
            <a:r>
              <a:rPr lang="en-US" dirty="0" err="1" smtClean="0"/>
              <a:t>tô</a:t>
            </a:r>
            <a:r>
              <a:rPr lang="en-US" dirty="0" smtClean="0"/>
              <a:t> </a:t>
            </a:r>
            <a:r>
              <a:rPr lang="en-US" dirty="0" err="1" smtClean="0"/>
              <a:t>trong</a:t>
            </a:r>
            <a:r>
              <a:rPr lang="en-US" dirty="0" smtClean="0"/>
              <a:t> </a:t>
            </a:r>
            <a:r>
              <a:rPr lang="en-US" dirty="0" err="1" smtClean="0"/>
              <a:t>cửa</a:t>
            </a:r>
            <a:r>
              <a:rPr lang="en-US" dirty="0" smtClean="0"/>
              <a:t> </a:t>
            </a:r>
            <a:r>
              <a:rPr lang="en-US" dirty="0" err="1" smtClean="0"/>
              <a:t>hàng</a:t>
            </a:r>
            <a:r>
              <a:rPr lang="en-US" dirty="0" smtClean="0"/>
              <a:t> </a:t>
            </a:r>
            <a:r>
              <a:rPr lang="en-US" dirty="0" err="1" smtClean="0"/>
              <a:t>bán</a:t>
            </a:r>
            <a:r>
              <a:rPr lang="en-US" dirty="0" smtClean="0"/>
              <a:t> </a:t>
            </a:r>
            <a:r>
              <a:rPr lang="en-US" dirty="0" err="1" smtClean="0"/>
              <a:t>ra</a:t>
            </a:r>
            <a:r>
              <a:rPr lang="en-US" dirty="0" smtClean="0"/>
              <a:t> </a:t>
            </a:r>
            <a:r>
              <a:rPr lang="en-US" dirty="0" err="1" smtClean="0"/>
              <a:t>thuộc</a:t>
            </a:r>
            <a:r>
              <a:rPr lang="en-US" dirty="0" smtClean="0"/>
              <a:t> </a:t>
            </a:r>
            <a:r>
              <a:rPr lang="en-US" dirty="0" err="1" smtClean="0"/>
              <a:t>một</a:t>
            </a:r>
            <a:r>
              <a:rPr lang="en-US" dirty="0" smtClean="0"/>
              <a:t> </a:t>
            </a:r>
            <a:r>
              <a:rPr lang="en-US" dirty="0" err="1" smtClean="0"/>
              <a:t>trong</a:t>
            </a:r>
            <a:r>
              <a:rPr lang="en-US" dirty="0" smtClean="0"/>
              <a:t> </a:t>
            </a:r>
            <a:r>
              <a:rPr lang="en-US" dirty="0" err="1" smtClean="0"/>
              <a:t>hai</a:t>
            </a:r>
            <a:r>
              <a:rPr lang="en-US" dirty="0" smtClean="0"/>
              <a:t> </a:t>
            </a:r>
            <a:r>
              <a:rPr lang="en-US" dirty="0" err="1" smtClean="0"/>
              <a:t>loại</a:t>
            </a:r>
            <a:r>
              <a:rPr lang="en-US" dirty="0" smtClean="0"/>
              <a:t>: ô </a:t>
            </a:r>
            <a:r>
              <a:rPr lang="en-US" dirty="0" err="1" smtClean="0"/>
              <a:t>khách</a:t>
            </a:r>
            <a:r>
              <a:rPr lang="en-US" dirty="0" smtClean="0"/>
              <a:t> </a:t>
            </a:r>
            <a:r>
              <a:rPr lang="en-US" dirty="0" err="1" smtClean="0"/>
              <a:t>và</a:t>
            </a:r>
            <a:r>
              <a:rPr lang="en-US" dirty="0" smtClean="0"/>
              <a:t> ô </a:t>
            </a:r>
            <a:r>
              <a:rPr lang="en-US" dirty="0" err="1" smtClean="0"/>
              <a:t>tô</a:t>
            </a:r>
            <a:r>
              <a:rPr lang="en-US" dirty="0" smtClean="0"/>
              <a:t> </a:t>
            </a:r>
            <a:r>
              <a:rPr lang="en-US" dirty="0" err="1" smtClean="0"/>
              <a:t>tải</a:t>
            </a:r>
            <a:r>
              <a:rPr lang="en-US" dirty="0" smtClean="0"/>
              <a:t>. Ô </a:t>
            </a:r>
            <a:r>
              <a:rPr lang="en-US" dirty="0" err="1" smtClean="0"/>
              <a:t>tô</a:t>
            </a:r>
            <a:r>
              <a:rPr lang="en-US" dirty="0" smtClean="0"/>
              <a:t> </a:t>
            </a:r>
            <a:r>
              <a:rPr lang="en-US" dirty="0" err="1" smtClean="0"/>
              <a:t>có</a:t>
            </a:r>
            <a:r>
              <a:rPr lang="en-US" dirty="0" smtClean="0"/>
              <a:t> </a:t>
            </a:r>
            <a:r>
              <a:rPr lang="en-US" dirty="0" err="1" smtClean="0"/>
              <a:t>các</a:t>
            </a:r>
            <a:r>
              <a:rPr lang="en-US" dirty="0" smtClean="0"/>
              <a:t> </a:t>
            </a:r>
            <a:r>
              <a:rPr lang="en-US" dirty="0" err="1" smtClean="0"/>
              <a:t>thuộc</a:t>
            </a:r>
            <a:r>
              <a:rPr lang="en-US" dirty="0" smtClean="0"/>
              <a:t> </a:t>
            </a:r>
            <a:r>
              <a:rPr lang="en-US" dirty="0" err="1" smtClean="0"/>
              <a:t>tính</a:t>
            </a:r>
            <a:r>
              <a:rPr lang="en-US" dirty="0" smtClean="0"/>
              <a:t> </a:t>
            </a:r>
            <a:r>
              <a:rPr lang="en-US" dirty="0" err="1" smtClean="0"/>
              <a:t>chung</a:t>
            </a:r>
            <a:r>
              <a:rPr lang="en-US" dirty="0" smtClean="0"/>
              <a:t> </a:t>
            </a:r>
            <a:r>
              <a:rPr lang="en-US" dirty="0" err="1" smtClean="0"/>
              <a:t>như</a:t>
            </a:r>
            <a:r>
              <a:rPr lang="en-US" dirty="0" smtClean="0"/>
              <a:t>: </a:t>
            </a:r>
            <a:r>
              <a:rPr lang="en-US" dirty="0" err="1" smtClean="0"/>
              <a:t>hiệu</a:t>
            </a:r>
            <a:r>
              <a:rPr lang="en-US" dirty="0" smtClean="0"/>
              <a:t> </a:t>
            </a:r>
            <a:r>
              <a:rPr lang="en-US" dirty="0" err="1" smtClean="0"/>
              <a:t>xe</a:t>
            </a:r>
            <a:r>
              <a:rPr lang="en-US" dirty="0" smtClean="0"/>
              <a:t>, </a:t>
            </a:r>
            <a:r>
              <a:rPr lang="en-US" dirty="0" err="1" smtClean="0"/>
              <a:t>hãng</a:t>
            </a:r>
            <a:r>
              <a:rPr lang="en-US" dirty="0" smtClean="0"/>
              <a:t> </a:t>
            </a:r>
            <a:r>
              <a:rPr lang="en-US" dirty="0" err="1" smtClean="0"/>
              <a:t>sản</a:t>
            </a:r>
            <a:r>
              <a:rPr lang="en-US" dirty="0" smtClean="0"/>
              <a:t> </a:t>
            </a:r>
            <a:r>
              <a:rPr lang="en-US" dirty="0" err="1" smtClean="0"/>
              <a:t>xuất</a:t>
            </a:r>
            <a:r>
              <a:rPr lang="en-US" dirty="0" smtClean="0"/>
              <a:t>, </a:t>
            </a:r>
            <a:r>
              <a:rPr lang="en-US" dirty="0" err="1" smtClean="0"/>
              <a:t>năm</a:t>
            </a:r>
            <a:r>
              <a:rPr lang="en-US" dirty="0" smtClean="0"/>
              <a:t> </a:t>
            </a:r>
            <a:r>
              <a:rPr lang="en-US" dirty="0" err="1" smtClean="0"/>
              <a:t>sản</a:t>
            </a:r>
            <a:r>
              <a:rPr lang="en-US" dirty="0" smtClean="0"/>
              <a:t> </a:t>
            </a:r>
            <a:r>
              <a:rPr lang="en-US" dirty="0" err="1" smtClean="0"/>
              <a:t>xuất</a:t>
            </a:r>
            <a:r>
              <a:rPr lang="en-US" dirty="0" smtClean="0"/>
              <a:t>, </a:t>
            </a:r>
            <a:r>
              <a:rPr lang="en-US" dirty="0" err="1" smtClean="0"/>
              <a:t>giá</a:t>
            </a:r>
            <a:r>
              <a:rPr lang="en-US" dirty="0" smtClean="0"/>
              <a:t> </a:t>
            </a:r>
            <a:r>
              <a:rPr lang="en-US" dirty="0" err="1" smtClean="0"/>
              <a:t>tiền</a:t>
            </a:r>
            <a:r>
              <a:rPr lang="en-US" dirty="0" smtClean="0"/>
              <a:t>, </a:t>
            </a:r>
            <a:r>
              <a:rPr lang="en-US" dirty="0" err="1" smtClean="0"/>
              <a:t>ngoài</a:t>
            </a:r>
            <a:r>
              <a:rPr lang="en-US" dirty="0" smtClean="0"/>
              <a:t> </a:t>
            </a:r>
            <a:r>
              <a:rPr lang="en-US" dirty="0" err="1" smtClean="0"/>
              <a:t>thuộc</a:t>
            </a:r>
            <a:r>
              <a:rPr lang="en-US" dirty="0" smtClean="0"/>
              <a:t> </a:t>
            </a:r>
            <a:r>
              <a:rPr lang="en-US" dirty="0" err="1" smtClean="0"/>
              <a:t>tính</a:t>
            </a:r>
            <a:r>
              <a:rPr lang="en-US" dirty="0" smtClean="0"/>
              <a:t> </a:t>
            </a:r>
            <a:r>
              <a:rPr lang="en-US" dirty="0" err="1" smtClean="0"/>
              <a:t>chung</a:t>
            </a:r>
            <a:r>
              <a:rPr lang="en-US" dirty="0" smtClean="0"/>
              <a:t> </a:t>
            </a:r>
            <a:r>
              <a:rPr lang="en-US" dirty="0" err="1" smtClean="0"/>
              <a:t>mỗi</a:t>
            </a:r>
            <a:r>
              <a:rPr lang="en-US" dirty="0" smtClean="0"/>
              <a:t> </a:t>
            </a:r>
            <a:r>
              <a:rPr lang="en-US" dirty="0" err="1" smtClean="0"/>
              <a:t>loại</a:t>
            </a:r>
            <a:r>
              <a:rPr lang="en-US" dirty="0" smtClean="0"/>
              <a:t> </a:t>
            </a:r>
            <a:r>
              <a:rPr lang="en-US" dirty="0" err="1" smtClean="0"/>
              <a:t>có</a:t>
            </a:r>
            <a:r>
              <a:rPr lang="en-US" dirty="0" smtClean="0"/>
              <a:t> </a:t>
            </a:r>
            <a:r>
              <a:rPr lang="en-US" dirty="0" err="1" smtClean="0"/>
              <a:t>những</a:t>
            </a:r>
            <a:r>
              <a:rPr lang="en-US" dirty="0" smtClean="0"/>
              <a:t> </a:t>
            </a:r>
            <a:r>
              <a:rPr lang="en-US" dirty="0" err="1" smtClean="0"/>
              <a:t>thuộc</a:t>
            </a:r>
            <a:r>
              <a:rPr lang="en-US" dirty="0" smtClean="0"/>
              <a:t> </a:t>
            </a:r>
            <a:r>
              <a:rPr lang="en-US" dirty="0" err="1" smtClean="0"/>
              <a:t>tính</a:t>
            </a:r>
            <a:r>
              <a:rPr lang="en-US" dirty="0" smtClean="0"/>
              <a:t> </a:t>
            </a:r>
            <a:r>
              <a:rPr lang="en-US" dirty="0" err="1" smtClean="0"/>
              <a:t>riêng</a:t>
            </a:r>
            <a:r>
              <a:rPr lang="en-US" dirty="0" smtClean="0"/>
              <a:t>:</a:t>
            </a:r>
          </a:p>
          <a:p>
            <a:pPr lvl="1"/>
            <a:r>
              <a:rPr lang="en-US" dirty="0" smtClean="0"/>
              <a:t>Ô </a:t>
            </a:r>
            <a:r>
              <a:rPr lang="en-US" dirty="0" err="1" smtClean="0"/>
              <a:t>tô</a:t>
            </a:r>
            <a:r>
              <a:rPr lang="en-US" dirty="0" smtClean="0"/>
              <a:t> </a:t>
            </a:r>
            <a:r>
              <a:rPr lang="en-US" dirty="0" err="1" smtClean="0"/>
              <a:t>khách</a:t>
            </a:r>
            <a:r>
              <a:rPr lang="en-US" dirty="0" smtClean="0"/>
              <a:t> </a:t>
            </a:r>
            <a:r>
              <a:rPr lang="en-US" dirty="0" err="1" smtClean="0"/>
              <a:t>có</a:t>
            </a:r>
            <a:r>
              <a:rPr lang="en-US" dirty="0" smtClean="0"/>
              <a:t> </a:t>
            </a:r>
            <a:r>
              <a:rPr lang="en-US" dirty="0" err="1" smtClean="0"/>
              <a:t>thêm</a:t>
            </a:r>
            <a:r>
              <a:rPr lang="en-US" dirty="0" smtClean="0"/>
              <a:t> </a:t>
            </a:r>
            <a:r>
              <a:rPr lang="en-US" dirty="0" err="1" smtClean="0"/>
              <a:t>một</a:t>
            </a:r>
            <a:r>
              <a:rPr lang="en-US" dirty="0" smtClean="0"/>
              <a:t> </a:t>
            </a:r>
            <a:r>
              <a:rPr lang="en-US" dirty="0" err="1" smtClean="0"/>
              <a:t>thuộc</a:t>
            </a:r>
            <a:r>
              <a:rPr lang="en-US" dirty="0" smtClean="0"/>
              <a:t> </a:t>
            </a:r>
            <a:r>
              <a:rPr lang="en-US" dirty="0" err="1" smtClean="0"/>
              <a:t>tính</a:t>
            </a:r>
            <a:r>
              <a:rPr lang="en-US" dirty="0" smtClean="0"/>
              <a:t> </a:t>
            </a:r>
            <a:r>
              <a:rPr lang="en-US" dirty="0" err="1" smtClean="0"/>
              <a:t>là</a:t>
            </a:r>
            <a:r>
              <a:rPr lang="en-US" dirty="0" smtClean="0"/>
              <a:t> </a:t>
            </a:r>
            <a:r>
              <a:rPr lang="en-US" dirty="0" err="1" smtClean="0"/>
              <a:t>số</a:t>
            </a:r>
            <a:r>
              <a:rPr lang="en-US" dirty="0" smtClean="0"/>
              <a:t> </a:t>
            </a:r>
            <a:r>
              <a:rPr lang="en-US" dirty="0" err="1" smtClean="0"/>
              <a:t>chỗ</a:t>
            </a:r>
            <a:r>
              <a:rPr lang="en-US" dirty="0" smtClean="0"/>
              <a:t> </a:t>
            </a:r>
            <a:r>
              <a:rPr lang="en-US" dirty="0" err="1" smtClean="0"/>
              <a:t>ngồi</a:t>
            </a:r>
            <a:r>
              <a:rPr lang="en-US" dirty="0" smtClean="0"/>
              <a:t> (</a:t>
            </a:r>
            <a:r>
              <a:rPr lang="en-US" dirty="0" err="1" smtClean="0"/>
              <a:t>số</a:t>
            </a:r>
            <a:r>
              <a:rPr lang="en-US" dirty="0" smtClean="0"/>
              <a:t> </a:t>
            </a:r>
            <a:r>
              <a:rPr lang="en-US" dirty="0" err="1" smtClean="0"/>
              <a:t>chỗ</a:t>
            </a:r>
            <a:r>
              <a:rPr lang="en-US" dirty="0" smtClean="0"/>
              <a:t> </a:t>
            </a:r>
            <a:r>
              <a:rPr lang="en-US" dirty="0" err="1" smtClean="0"/>
              <a:t>ngồi</a:t>
            </a:r>
            <a:r>
              <a:rPr lang="en-US" dirty="0" smtClean="0"/>
              <a:t> </a:t>
            </a:r>
            <a:r>
              <a:rPr lang="en-US" dirty="0" err="1" smtClean="0"/>
              <a:t>chỉ</a:t>
            </a:r>
            <a:r>
              <a:rPr lang="en-US" dirty="0" smtClean="0"/>
              <a:t> </a:t>
            </a:r>
            <a:r>
              <a:rPr lang="en-US" dirty="0" err="1" smtClean="0"/>
              <a:t>giới</a:t>
            </a:r>
            <a:r>
              <a:rPr lang="en-US" dirty="0" smtClean="0"/>
              <a:t> </a:t>
            </a:r>
            <a:r>
              <a:rPr lang="en-US" dirty="0" err="1" smtClean="0"/>
              <a:t>hạn</a:t>
            </a:r>
            <a:r>
              <a:rPr lang="en-US" dirty="0" smtClean="0"/>
              <a:t> </a:t>
            </a:r>
            <a:r>
              <a:rPr lang="en-US" dirty="0" err="1" smtClean="0"/>
              <a:t>là</a:t>
            </a:r>
            <a:r>
              <a:rPr lang="en-US" dirty="0" smtClean="0"/>
              <a:t> 4 </a:t>
            </a:r>
            <a:r>
              <a:rPr lang="en-US" dirty="0" err="1" smtClean="0"/>
              <a:t>chỗ</a:t>
            </a:r>
            <a:r>
              <a:rPr lang="en-US" dirty="0" smtClean="0"/>
              <a:t> </a:t>
            </a:r>
            <a:r>
              <a:rPr lang="en-US" dirty="0" err="1" smtClean="0"/>
              <a:t>và</a:t>
            </a:r>
            <a:r>
              <a:rPr lang="en-US" dirty="0" smtClean="0"/>
              <a:t> 7 </a:t>
            </a:r>
            <a:r>
              <a:rPr lang="en-US" dirty="0" err="1" smtClean="0"/>
              <a:t>chỗ</a:t>
            </a:r>
            <a:r>
              <a:rPr lang="en-US" dirty="0" smtClean="0"/>
              <a:t>).</a:t>
            </a:r>
          </a:p>
          <a:p>
            <a:pPr lvl="1"/>
            <a:r>
              <a:rPr lang="en-US" dirty="0" smtClean="0"/>
              <a:t>Ô </a:t>
            </a:r>
            <a:r>
              <a:rPr lang="en-US" dirty="0" err="1" smtClean="0"/>
              <a:t>tô</a:t>
            </a:r>
            <a:r>
              <a:rPr lang="en-US" dirty="0" smtClean="0"/>
              <a:t> </a:t>
            </a:r>
            <a:r>
              <a:rPr lang="en-US" dirty="0" err="1" smtClean="0"/>
              <a:t>tải</a:t>
            </a:r>
            <a:r>
              <a:rPr lang="en-US" dirty="0" smtClean="0"/>
              <a:t> </a:t>
            </a:r>
            <a:r>
              <a:rPr lang="en-US" dirty="0" err="1" smtClean="0"/>
              <a:t>có</a:t>
            </a:r>
            <a:r>
              <a:rPr lang="en-US" dirty="0" smtClean="0"/>
              <a:t> </a:t>
            </a:r>
            <a:r>
              <a:rPr lang="en-US" dirty="0" err="1" smtClean="0"/>
              <a:t>thêm</a:t>
            </a:r>
            <a:r>
              <a:rPr lang="en-US" dirty="0" smtClean="0"/>
              <a:t> </a:t>
            </a:r>
            <a:r>
              <a:rPr lang="en-US" dirty="0" err="1" smtClean="0"/>
              <a:t>thuộc</a:t>
            </a:r>
            <a:r>
              <a:rPr lang="en-US" dirty="0" smtClean="0"/>
              <a:t> </a:t>
            </a:r>
            <a:r>
              <a:rPr lang="en-US" dirty="0" err="1" smtClean="0"/>
              <a:t>tính</a:t>
            </a:r>
            <a:r>
              <a:rPr lang="en-US" dirty="0" smtClean="0"/>
              <a:t> </a:t>
            </a:r>
            <a:r>
              <a:rPr lang="en-US" dirty="0" err="1" smtClean="0"/>
              <a:t>là</a:t>
            </a:r>
            <a:r>
              <a:rPr lang="en-US" dirty="0" smtClean="0"/>
              <a:t> </a:t>
            </a:r>
            <a:r>
              <a:rPr lang="en-US" dirty="0" err="1" smtClean="0"/>
              <a:t>tải</a:t>
            </a:r>
            <a:r>
              <a:rPr lang="en-US" dirty="0" smtClean="0"/>
              <a:t> </a:t>
            </a:r>
            <a:r>
              <a:rPr lang="en-US" dirty="0" err="1" smtClean="0"/>
              <a:t>trọng</a:t>
            </a:r>
            <a:r>
              <a:rPr lang="en-US" dirty="0" smtClean="0"/>
              <a:t> (</a:t>
            </a:r>
            <a:r>
              <a:rPr lang="en-US" dirty="0" err="1" smtClean="0"/>
              <a:t>tải</a:t>
            </a:r>
            <a:r>
              <a:rPr lang="en-US" dirty="0" smtClean="0"/>
              <a:t> </a:t>
            </a:r>
            <a:r>
              <a:rPr lang="en-US" dirty="0" err="1" smtClean="0"/>
              <a:t>trọng</a:t>
            </a:r>
            <a:r>
              <a:rPr lang="en-US" dirty="0" smtClean="0"/>
              <a:t> </a:t>
            </a:r>
            <a:r>
              <a:rPr lang="en-US" dirty="0" err="1" smtClean="0"/>
              <a:t>chỉ</a:t>
            </a:r>
            <a:r>
              <a:rPr lang="en-US" dirty="0" smtClean="0"/>
              <a:t> </a:t>
            </a:r>
            <a:r>
              <a:rPr lang="en-US" dirty="0" err="1" smtClean="0"/>
              <a:t>giới</a:t>
            </a:r>
            <a:r>
              <a:rPr lang="en-US" dirty="0" smtClean="0"/>
              <a:t> </a:t>
            </a:r>
            <a:r>
              <a:rPr lang="en-US" dirty="0" err="1" smtClean="0"/>
              <a:t>hạn</a:t>
            </a:r>
            <a:r>
              <a:rPr lang="en-US" dirty="0" smtClean="0"/>
              <a:t> </a:t>
            </a:r>
            <a:r>
              <a:rPr lang="en-US" dirty="0" err="1" smtClean="0"/>
              <a:t>là</a:t>
            </a:r>
            <a:r>
              <a:rPr lang="en-US" dirty="0" smtClean="0"/>
              <a:t> 1 </a:t>
            </a:r>
            <a:r>
              <a:rPr lang="en-US" dirty="0" err="1" smtClean="0"/>
              <a:t>tấn</a:t>
            </a:r>
            <a:r>
              <a:rPr lang="en-US" dirty="0" smtClean="0"/>
              <a:t> </a:t>
            </a:r>
            <a:r>
              <a:rPr lang="en-US" dirty="0" err="1" smtClean="0"/>
              <a:t>và</a:t>
            </a:r>
            <a:r>
              <a:rPr lang="en-US" dirty="0" smtClean="0"/>
              <a:t> 2 </a:t>
            </a:r>
            <a:r>
              <a:rPr lang="en-US" dirty="0" err="1" smtClean="0"/>
              <a:t>tấn</a:t>
            </a:r>
            <a:r>
              <a:rPr lang="en-US" dirty="0" smtClean="0"/>
              <a:t>)</a:t>
            </a:r>
          </a:p>
          <a:p>
            <a:r>
              <a:rPr lang="en-US" u="sng" dirty="0" err="1" smtClean="0"/>
              <a:t>Hướng</a:t>
            </a:r>
            <a:r>
              <a:rPr lang="en-US" u="sng" dirty="0" smtClean="0"/>
              <a:t> </a:t>
            </a:r>
            <a:r>
              <a:rPr lang="en-US" u="sng" dirty="0" err="1" smtClean="0"/>
              <a:t>dẫn</a:t>
            </a:r>
            <a:r>
              <a:rPr lang="en-US" u="sng" dirty="0" smtClean="0"/>
              <a:t> </a:t>
            </a:r>
            <a:r>
              <a:rPr lang="en-US" u="sng" dirty="0" err="1" smtClean="0"/>
              <a:t>thực</a:t>
            </a:r>
            <a:r>
              <a:rPr lang="en-US" u="sng" dirty="0" smtClean="0"/>
              <a:t> </a:t>
            </a:r>
            <a:r>
              <a:rPr lang="en-US" u="sng" dirty="0" err="1" smtClean="0"/>
              <a:t>hiện</a:t>
            </a:r>
            <a:r>
              <a:rPr lang="en-US" u="sng" dirty="0" smtClean="0"/>
              <a:t> </a:t>
            </a:r>
            <a:r>
              <a:rPr lang="en-US" u="sng" dirty="0" err="1" smtClean="0"/>
              <a:t>Bước</a:t>
            </a:r>
            <a:r>
              <a:rPr lang="en-US" u="sng" dirty="0" smtClean="0"/>
              <a:t> 1:</a:t>
            </a:r>
          </a:p>
          <a:p>
            <a:pPr lvl="1"/>
            <a:r>
              <a:rPr lang="en-US" dirty="0" err="1" smtClean="0"/>
              <a:t>Xác</a:t>
            </a:r>
            <a:r>
              <a:rPr lang="en-US" dirty="0" smtClean="0"/>
              <a:t> </a:t>
            </a:r>
            <a:r>
              <a:rPr lang="en-US" dirty="0" err="1" smtClean="0"/>
              <a:t>định</a:t>
            </a:r>
            <a:r>
              <a:rPr lang="en-US" dirty="0" smtClean="0"/>
              <a:t> </a:t>
            </a:r>
            <a:r>
              <a:rPr lang="en-US" dirty="0" err="1" smtClean="0"/>
              <a:t>lớp</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trong</a:t>
            </a:r>
            <a:r>
              <a:rPr lang="en-US" dirty="0" smtClean="0"/>
              <a:t> </a:t>
            </a:r>
            <a:r>
              <a:rPr lang="en-US" dirty="0" err="1" smtClean="0"/>
              <a:t>ví</a:t>
            </a:r>
            <a:r>
              <a:rPr lang="en-US" dirty="0" smtClean="0"/>
              <a:t> </a:t>
            </a:r>
            <a:r>
              <a:rPr lang="en-US" dirty="0" err="1" smtClean="0"/>
              <a:t>dụ</a:t>
            </a:r>
            <a:r>
              <a:rPr lang="en-US" dirty="0" smtClean="0"/>
              <a:t> </a:t>
            </a:r>
            <a:r>
              <a:rPr lang="en-US" dirty="0" err="1" smtClean="0"/>
              <a:t>trên</a:t>
            </a:r>
            <a:r>
              <a:rPr lang="en-US" dirty="0" smtClean="0"/>
              <a:t>: </a:t>
            </a:r>
          </a:p>
          <a:p>
            <a:pPr lvl="2"/>
            <a:r>
              <a:rPr lang="en-US" dirty="0" err="1" smtClean="0"/>
              <a:t>Lớp</a:t>
            </a:r>
            <a:r>
              <a:rPr lang="en-US" dirty="0" smtClean="0"/>
              <a:t> CUAHANG, </a:t>
            </a:r>
            <a:r>
              <a:rPr lang="en-US" dirty="0" err="1" smtClean="0"/>
              <a:t>Lớp</a:t>
            </a:r>
            <a:r>
              <a:rPr lang="en-US" dirty="0" smtClean="0"/>
              <a:t> OTO, </a:t>
            </a:r>
            <a:r>
              <a:rPr lang="en-US" dirty="0" err="1" smtClean="0"/>
              <a:t>Lớp</a:t>
            </a:r>
            <a:r>
              <a:rPr lang="en-US" dirty="0" smtClean="0"/>
              <a:t> OTO_KHACH, </a:t>
            </a:r>
            <a:r>
              <a:rPr lang="en-US" dirty="0" err="1" smtClean="0"/>
              <a:t>lớp</a:t>
            </a:r>
            <a:r>
              <a:rPr lang="en-US" dirty="0" smtClean="0"/>
              <a:t> OTO_TAI.</a:t>
            </a:r>
          </a:p>
          <a:p>
            <a:pPr lvl="1"/>
            <a:r>
              <a:rPr lang="en-US" dirty="0" err="1" smtClean="0"/>
              <a:t>Xác</a:t>
            </a:r>
            <a:r>
              <a:rPr lang="en-US" dirty="0" smtClean="0"/>
              <a:t> </a:t>
            </a:r>
            <a:r>
              <a:rPr lang="en-US" dirty="0" err="1" smtClean="0"/>
              <a:t>định</a:t>
            </a:r>
            <a:r>
              <a:rPr lang="en-US" dirty="0" smtClean="0"/>
              <a:t> </a:t>
            </a:r>
            <a:r>
              <a:rPr lang="en-US" dirty="0" err="1" smtClean="0"/>
              <a:t>các</a:t>
            </a:r>
            <a:r>
              <a:rPr lang="en-US" dirty="0" smtClean="0"/>
              <a:t> </a:t>
            </a:r>
            <a:r>
              <a:rPr lang="en-US" dirty="0" err="1" smtClean="0"/>
              <a:t>quan</a:t>
            </a:r>
            <a:r>
              <a:rPr lang="en-US" dirty="0" smtClean="0"/>
              <a:t> </a:t>
            </a:r>
            <a:r>
              <a:rPr lang="en-US" dirty="0" err="1" smtClean="0"/>
              <a:t>hệ</a:t>
            </a:r>
            <a:r>
              <a:rPr lang="en-US" dirty="0" smtClean="0"/>
              <a:t> </a:t>
            </a:r>
            <a:r>
              <a:rPr lang="en-US" dirty="0" err="1" smtClean="0"/>
              <a:t>giữa</a:t>
            </a:r>
            <a:r>
              <a:rPr lang="en-US" dirty="0" smtClean="0"/>
              <a:t> </a:t>
            </a:r>
            <a:r>
              <a:rPr lang="en-US" dirty="0" err="1" smtClean="0"/>
              <a:t>các</a:t>
            </a:r>
            <a:r>
              <a:rPr lang="en-US" dirty="0" smtClean="0"/>
              <a:t> </a:t>
            </a:r>
            <a:r>
              <a:rPr lang="en-US" dirty="0" err="1" smtClean="0"/>
              <a:t>lớp</a:t>
            </a:r>
            <a:r>
              <a:rPr lang="en-US" dirty="0" smtClean="0"/>
              <a:t>: </a:t>
            </a:r>
          </a:p>
          <a:p>
            <a:pPr lvl="2"/>
            <a:r>
              <a:rPr lang="en-US" dirty="0" err="1" smtClean="0"/>
              <a:t>Lớp</a:t>
            </a:r>
            <a:r>
              <a:rPr lang="en-US" dirty="0" smtClean="0"/>
              <a:t> OTO </a:t>
            </a:r>
            <a:r>
              <a:rPr lang="en-US" dirty="0" err="1" smtClean="0"/>
              <a:t>quan</a:t>
            </a:r>
            <a:r>
              <a:rPr lang="en-US" dirty="0" smtClean="0"/>
              <a:t> </a:t>
            </a:r>
            <a:r>
              <a:rPr lang="en-US" dirty="0" err="1" smtClean="0"/>
              <a:t>hệ</a:t>
            </a:r>
            <a:r>
              <a:rPr lang="en-US" dirty="0" smtClean="0"/>
              <a:t> </a:t>
            </a:r>
            <a:r>
              <a:rPr lang="en-US" dirty="0" err="1" smtClean="0"/>
              <a:t>với</a:t>
            </a:r>
            <a:r>
              <a:rPr lang="en-US" dirty="0" smtClean="0"/>
              <a:t> </a:t>
            </a:r>
            <a:r>
              <a:rPr lang="en-US" dirty="0" err="1" smtClean="0"/>
              <a:t>lớp</a:t>
            </a:r>
            <a:r>
              <a:rPr lang="en-US" dirty="0" smtClean="0"/>
              <a:t> CUAHANG.</a:t>
            </a:r>
          </a:p>
          <a:p>
            <a:pPr lvl="2"/>
            <a:r>
              <a:rPr lang="en-US" dirty="0" err="1" smtClean="0"/>
              <a:t>Lớp</a:t>
            </a:r>
            <a:r>
              <a:rPr lang="en-US" dirty="0" smtClean="0"/>
              <a:t> OTO_KHACH </a:t>
            </a:r>
            <a:r>
              <a:rPr lang="en-US" dirty="0" err="1" smtClean="0"/>
              <a:t>và</a:t>
            </a:r>
            <a:r>
              <a:rPr lang="en-US" dirty="0" smtClean="0"/>
              <a:t> OTO_TAI </a:t>
            </a:r>
            <a:r>
              <a:rPr lang="en-US" dirty="0" err="1" smtClean="0"/>
              <a:t>quan</a:t>
            </a:r>
            <a:r>
              <a:rPr lang="en-US" dirty="0" smtClean="0"/>
              <a:t> </a:t>
            </a:r>
            <a:r>
              <a:rPr lang="en-US" dirty="0" err="1" smtClean="0"/>
              <a:t>hệ</a:t>
            </a:r>
            <a:r>
              <a:rPr lang="en-US" dirty="0" smtClean="0"/>
              <a:t> </a:t>
            </a:r>
            <a:r>
              <a:rPr lang="en-US" dirty="0" err="1" smtClean="0"/>
              <a:t>với</a:t>
            </a:r>
            <a:r>
              <a:rPr lang="en-US" dirty="0" smtClean="0"/>
              <a:t> </a:t>
            </a:r>
            <a:r>
              <a:rPr lang="en-US" dirty="0" err="1" smtClean="0"/>
              <a:t>lớp</a:t>
            </a:r>
            <a:r>
              <a:rPr lang="en-US" dirty="0" smtClean="0"/>
              <a:t> OTO.</a:t>
            </a:r>
          </a:p>
        </p:txBody>
      </p:sp>
    </p:spTree>
    <p:extLst>
      <p:ext uri="{BB962C8B-B14F-4D97-AF65-F5344CB8AC3E}">
        <p14:creationId xmlns:p14="http://schemas.microsoft.com/office/powerpoint/2010/main" val="8210127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9225"/>
            <a:ext cx="10515600" cy="600075"/>
          </a:xfrm>
        </p:spPr>
        <p:txBody>
          <a:bodyPr>
            <a:normAutofit fontScale="90000"/>
          </a:bodyPr>
          <a:lstStyle/>
          <a:p>
            <a:r>
              <a:rPr lang="en-US" dirty="0"/>
              <a:t/>
            </a:r>
            <a:br>
              <a:rPr lang="en-US" dirty="0"/>
            </a:br>
            <a:r>
              <a:rPr lang="en-US" dirty="0" err="1"/>
              <a:t>Đặc</a:t>
            </a:r>
            <a:r>
              <a:rPr lang="en-US" dirty="0"/>
              <a:t> </a:t>
            </a:r>
            <a:r>
              <a:rPr lang="en-US" dirty="0" err="1"/>
              <a:t>điểm</a:t>
            </a:r>
            <a:r>
              <a:rPr lang="en-US" dirty="0"/>
              <a:t> </a:t>
            </a:r>
            <a:r>
              <a:rPr lang="en-US" dirty="0" err="1"/>
              <a:t>của</a:t>
            </a:r>
            <a:r>
              <a:rPr lang="en-US" dirty="0"/>
              <a:t> pp </a:t>
            </a:r>
            <a:r>
              <a:rPr lang="en-US" dirty="0" err="1"/>
              <a:t>lập</a:t>
            </a:r>
            <a:r>
              <a:rPr lang="en-US" dirty="0"/>
              <a:t> </a:t>
            </a:r>
            <a:r>
              <a:rPr lang="en-US" dirty="0" err="1"/>
              <a:t>trình</a:t>
            </a:r>
            <a:r>
              <a:rPr lang="en-US" dirty="0"/>
              <a:t> HĐT </a:t>
            </a:r>
            <a:endParaRPr lang="en-US" dirty="0"/>
          </a:p>
        </p:txBody>
      </p:sp>
      <p:sp>
        <p:nvSpPr>
          <p:cNvPr id="3" name="Content Placeholder 2"/>
          <p:cNvSpPr>
            <a:spLocks noGrp="1"/>
          </p:cNvSpPr>
          <p:nvPr>
            <p:ph idx="1"/>
          </p:nvPr>
        </p:nvSpPr>
        <p:spPr>
          <a:xfrm>
            <a:off x="838200" y="1177924"/>
            <a:ext cx="10515600" cy="5248275"/>
          </a:xfrm>
        </p:spPr>
        <p:txBody>
          <a:bodyPr>
            <a:normAutofit/>
          </a:bodyPr>
          <a:lstStyle/>
          <a:p>
            <a:r>
              <a:rPr lang="vi-VN" dirty="0" smtClean="0"/>
              <a:t>Tính </a:t>
            </a:r>
            <a:r>
              <a:rPr lang="vi-VN" dirty="0"/>
              <a:t>đóng gói (Encapsulation): Khả năng cất giữ riêng biệt dữ liệu và phương thức tác động lên dữ liệu đó. Do vậy chúng ta không phải quan tâm tới “phải làm như thế nào” mà chỉ điều khiển bằng “làm việc gì”. Đóng gói giúp đồng nhất giữa dữ liệu và các thao tác tác động lên dữ liệu đó. </a:t>
            </a:r>
          </a:p>
          <a:p>
            <a:r>
              <a:rPr lang="vi-VN" dirty="0"/>
              <a:t>Tính thừa kế (inheritance): Giúp tạo đối tượng mới từ đối tượng có sẵn, bổ sung những đặc tính cần thiết trong đối tượng mới. </a:t>
            </a:r>
          </a:p>
          <a:p>
            <a:r>
              <a:rPr lang="vi-VN" dirty="0"/>
              <a:t>Lớp đối tượng đã có được sử dụng lại gọi là </a:t>
            </a:r>
            <a:r>
              <a:rPr lang="vi-VN" i="1" dirty="0"/>
              <a:t>lớp cơ sở</a:t>
            </a:r>
            <a:r>
              <a:rPr lang="vi-VN" dirty="0"/>
              <a:t>. </a:t>
            </a:r>
          </a:p>
          <a:p>
            <a:r>
              <a:rPr lang="vi-VN" dirty="0"/>
              <a:t>Lớp thừa kế lớp cơ sở gọi là </a:t>
            </a:r>
            <a:r>
              <a:rPr lang="vi-VN" i="1" dirty="0"/>
              <a:t>lớp dẫn xuất</a:t>
            </a:r>
            <a:r>
              <a:rPr lang="vi-VN" dirty="0"/>
              <a:t>. </a:t>
            </a:r>
            <a:endParaRPr lang="en-US" dirty="0"/>
          </a:p>
          <a:p>
            <a:r>
              <a:rPr lang="vi-VN" dirty="0"/>
              <a:t>Tính đa hình (pholymorphism): Cho phép gởi cùng một thông điệp đến những đối tượng khác nhau cùng có chung một đặc điểm. </a:t>
            </a:r>
          </a:p>
          <a:p>
            <a:endParaRPr lang="en-US" dirty="0"/>
          </a:p>
        </p:txBody>
      </p:sp>
    </p:spTree>
    <p:extLst>
      <p:ext uri="{BB962C8B-B14F-4D97-AF65-F5344CB8AC3E}">
        <p14:creationId xmlns:p14="http://schemas.microsoft.com/office/powerpoint/2010/main" val="10419345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r>
            <a:br>
              <a:rPr lang="en-US" dirty="0"/>
            </a:br>
            <a:r>
              <a:rPr lang="en-US" dirty="0" err="1"/>
              <a:t>Một</a:t>
            </a:r>
            <a:r>
              <a:rPr lang="en-US" dirty="0"/>
              <a:t> </a:t>
            </a:r>
            <a:r>
              <a:rPr lang="en-US" dirty="0" err="1"/>
              <a:t>sô</a:t>
            </a:r>
            <a:r>
              <a:rPr lang="en-US" dirty="0"/>
              <a:t>́ </a:t>
            </a:r>
            <a:r>
              <a:rPr lang="en-US" dirty="0" err="1"/>
              <a:t>ngôn</a:t>
            </a:r>
            <a:r>
              <a:rPr lang="en-US" dirty="0"/>
              <a:t> </a:t>
            </a:r>
            <a:r>
              <a:rPr lang="en-US" dirty="0" err="1"/>
              <a:t>ngữ</a:t>
            </a:r>
            <a:r>
              <a:rPr lang="en-US" dirty="0"/>
              <a:t> </a:t>
            </a:r>
            <a:r>
              <a:rPr lang="en-US" dirty="0" err="1"/>
              <a:t>lập</a:t>
            </a:r>
            <a:r>
              <a:rPr lang="en-US" dirty="0"/>
              <a:t> </a:t>
            </a:r>
            <a:r>
              <a:rPr lang="en-US" dirty="0" err="1"/>
              <a:t>trình</a:t>
            </a:r>
            <a:r>
              <a:rPr lang="en-US" dirty="0"/>
              <a:t> HĐT </a:t>
            </a:r>
            <a:endParaRPr lang="en-US" dirty="0"/>
          </a:p>
        </p:txBody>
      </p:sp>
      <p:sp>
        <p:nvSpPr>
          <p:cNvPr id="3" name="Content Placeholder 2"/>
          <p:cNvSpPr>
            <a:spLocks noGrp="1"/>
          </p:cNvSpPr>
          <p:nvPr>
            <p:ph idx="1"/>
          </p:nvPr>
        </p:nvSpPr>
        <p:spPr/>
        <p:txBody>
          <a:bodyPr/>
          <a:lstStyle/>
          <a:p>
            <a:r>
              <a:rPr lang="en-US" dirty="0" smtClean="0"/>
              <a:t>C</a:t>
            </a:r>
            <a:r>
              <a:rPr lang="en-US" dirty="0"/>
              <a:t>++ </a:t>
            </a:r>
          </a:p>
          <a:p>
            <a:r>
              <a:rPr lang="en-US" dirty="0" smtClean="0"/>
              <a:t>C</a:t>
            </a:r>
            <a:r>
              <a:rPr lang="en-US" dirty="0"/>
              <a:t>#, </a:t>
            </a:r>
            <a:r>
              <a:rPr lang="en-US" dirty="0" err="1"/>
              <a:t>VB.Net</a:t>
            </a:r>
            <a:r>
              <a:rPr lang="en-US" dirty="0"/>
              <a:t>, J#, VC++ </a:t>
            </a:r>
          </a:p>
          <a:p>
            <a:r>
              <a:rPr lang="en-US" dirty="0" smtClean="0"/>
              <a:t>Java </a:t>
            </a:r>
            <a:endParaRPr lang="en-US" dirty="0"/>
          </a:p>
          <a:p>
            <a:r>
              <a:rPr lang="en-US" dirty="0" smtClean="0"/>
              <a:t>JavaScript </a:t>
            </a:r>
            <a:endParaRPr lang="en-US" dirty="0"/>
          </a:p>
          <a:p>
            <a:r>
              <a:rPr lang="en-US" dirty="0" smtClean="0"/>
              <a:t>PHP </a:t>
            </a:r>
            <a:endParaRPr lang="en-US" dirty="0"/>
          </a:p>
          <a:p>
            <a:r>
              <a:rPr lang="en-US" dirty="0" smtClean="0"/>
              <a:t>… </a:t>
            </a:r>
            <a:endParaRPr lang="en-US" dirty="0"/>
          </a:p>
          <a:p>
            <a:endParaRPr lang="en-US" dirty="0"/>
          </a:p>
        </p:txBody>
      </p:sp>
    </p:spTree>
    <p:extLst>
      <p:ext uri="{BB962C8B-B14F-4D97-AF65-F5344CB8AC3E}">
        <p14:creationId xmlns:p14="http://schemas.microsoft.com/office/powerpoint/2010/main" val="38525628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Bài</a:t>
            </a:r>
            <a:r>
              <a:rPr lang="en-US" dirty="0" smtClean="0"/>
              <a:t> </a:t>
            </a:r>
            <a:r>
              <a:rPr lang="en-US" smtClean="0"/>
              <a:t>tập</a:t>
            </a:r>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457472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r>
            <a:br>
              <a:rPr lang="en-US" dirty="0"/>
            </a:br>
            <a:r>
              <a:rPr lang="vi-VN" dirty="0"/>
              <a:t>Phương pháp lập trình (PPLT</a:t>
            </a:r>
            <a:r>
              <a:rPr lang="vi-VN" dirty="0" smtClean="0"/>
              <a:t>)</a:t>
            </a:r>
            <a:r>
              <a:rPr lang="en-US" dirty="0" smtClean="0"/>
              <a:t> </a:t>
            </a:r>
            <a:r>
              <a:rPr lang="en-US" dirty="0" err="1" smtClean="0"/>
              <a:t>là</a:t>
            </a:r>
            <a:r>
              <a:rPr lang="en-US" dirty="0" smtClean="0"/>
              <a:t> </a:t>
            </a:r>
            <a:r>
              <a:rPr lang="en-US" dirty="0" err="1" smtClean="0"/>
              <a:t>gì</a:t>
            </a:r>
            <a:r>
              <a:rPr lang="vi-VN" dirty="0" smtClean="0"/>
              <a:t>?</a:t>
            </a:r>
            <a:endParaRPr lang="en-US" dirty="0"/>
          </a:p>
        </p:txBody>
      </p:sp>
      <p:sp>
        <p:nvSpPr>
          <p:cNvPr id="3" name="Content Placeholder 2"/>
          <p:cNvSpPr>
            <a:spLocks noGrp="1"/>
          </p:cNvSpPr>
          <p:nvPr>
            <p:ph idx="1"/>
          </p:nvPr>
        </p:nvSpPr>
        <p:spPr/>
        <p:txBody>
          <a:bodyPr/>
          <a:lstStyle/>
          <a:p>
            <a:r>
              <a:rPr lang="en-US" dirty="0" err="1" smtClean="0"/>
              <a:t>Xây</a:t>
            </a:r>
            <a:r>
              <a:rPr lang="en-US" dirty="0" smtClean="0"/>
              <a:t> </a:t>
            </a:r>
            <a:r>
              <a:rPr lang="en-US" dirty="0" err="1"/>
              <a:t>dựng</a:t>
            </a:r>
            <a:r>
              <a:rPr lang="en-US" dirty="0"/>
              <a:t> </a:t>
            </a:r>
            <a:r>
              <a:rPr lang="en-US" dirty="0" err="1"/>
              <a:t>phần</a:t>
            </a:r>
            <a:r>
              <a:rPr lang="en-US" dirty="0"/>
              <a:t> </a:t>
            </a:r>
            <a:r>
              <a:rPr lang="en-US" dirty="0" err="1"/>
              <a:t>mềm</a:t>
            </a:r>
            <a:r>
              <a:rPr lang="en-US" dirty="0"/>
              <a:t> </a:t>
            </a:r>
            <a:r>
              <a:rPr lang="en-US" dirty="0" err="1"/>
              <a:t>bao</a:t>
            </a:r>
            <a:r>
              <a:rPr lang="en-US" dirty="0"/>
              <a:t> </a:t>
            </a:r>
            <a:r>
              <a:rPr lang="en-US" dirty="0" err="1"/>
              <a:t>gồm</a:t>
            </a:r>
            <a:r>
              <a:rPr lang="en-US" dirty="0"/>
              <a:t> </a:t>
            </a:r>
            <a:r>
              <a:rPr lang="en-US" dirty="0" err="1"/>
              <a:t>rất</a:t>
            </a:r>
            <a:r>
              <a:rPr lang="en-US" dirty="0"/>
              <a:t> </a:t>
            </a:r>
            <a:r>
              <a:rPr lang="en-US" dirty="0" err="1"/>
              <a:t>nhiều</a:t>
            </a:r>
            <a:r>
              <a:rPr lang="en-US" dirty="0"/>
              <a:t> </a:t>
            </a:r>
            <a:r>
              <a:rPr lang="en-US" dirty="0" err="1"/>
              <a:t>công</a:t>
            </a:r>
            <a:r>
              <a:rPr lang="en-US" dirty="0"/>
              <a:t> </a:t>
            </a:r>
            <a:r>
              <a:rPr lang="en-US" dirty="0" err="1"/>
              <a:t>đoạn</a:t>
            </a:r>
            <a:r>
              <a:rPr lang="en-US" dirty="0"/>
              <a:t>: </a:t>
            </a:r>
            <a:r>
              <a:rPr lang="en-US" dirty="0" err="1"/>
              <a:t>phân</a:t>
            </a:r>
            <a:r>
              <a:rPr lang="en-US" dirty="0"/>
              <a:t> </a:t>
            </a:r>
            <a:r>
              <a:rPr lang="en-US" dirty="0" err="1"/>
              <a:t>tích</a:t>
            </a:r>
            <a:r>
              <a:rPr lang="en-US" dirty="0"/>
              <a:t> &amp; </a:t>
            </a:r>
            <a:r>
              <a:rPr lang="en-US" dirty="0" err="1"/>
              <a:t>thiết</a:t>
            </a:r>
            <a:r>
              <a:rPr lang="en-US" dirty="0"/>
              <a:t> </a:t>
            </a:r>
            <a:r>
              <a:rPr lang="en-US" dirty="0" err="1"/>
              <a:t>kế</a:t>
            </a:r>
            <a:r>
              <a:rPr lang="en-US" dirty="0"/>
              <a:t>, </a:t>
            </a:r>
            <a:r>
              <a:rPr lang="en-US" dirty="0" err="1"/>
              <a:t>cài</a:t>
            </a:r>
            <a:r>
              <a:rPr lang="en-US" dirty="0"/>
              <a:t> </a:t>
            </a:r>
            <a:r>
              <a:rPr lang="en-US" dirty="0" err="1"/>
              <a:t>đặt</a:t>
            </a:r>
            <a:r>
              <a:rPr lang="en-US" dirty="0"/>
              <a:t>, </a:t>
            </a:r>
            <a:r>
              <a:rPr lang="en-US" dirty="0" err="1"/>
              <a:t>kiểm</a:t>
            </a:r>
            <a:r>
              <a:rPr lang="en-US" dirty="0"/>
              <a:t> </a:t>
            </a:r>
            <a:r>
              <a:rPr lang="en-US" dirty="0" err="1"/>
              <a:t>tra</a:t>
            </a:r>
            <a:r>
              <a:rPr lang="en-US" dirty="0"/>
              <a:t>/</a:t>
            </a:r>
            <a:r>
              <a:rPr lang="en-US" dirty="0" err="1"/>
              <a:t>thử</a:t>
            </a:r>
            <a:r>
              <a:rPr lang="en-US" dirty="0"/>
              <a:t> </a:t>
            </a:r>
            <a:r>
              <a:rPr lang="en-US" dirty="0" err="1"/>
              <a:t>nghiệm</a:t>
            </a:r>
            <a:r>
              <a:rPr lang="en-US" dirty="0"/>
              <a:t> </a:t>
            </a:r>
            <a:r>
              <a:rPr lang="en-US" dirty="0" err="1"/>
              <a:t>và</a:t>
            </a:r>
            <a:r>
              <a:rPr lang="en-US" dirty="0"/>
              <a:t> </a:t>
            </a:r>
            <a:r>
              <a:rPr lang="en-US" dirty="0" err="1"/>
              <a:t>bảo</a:t>
            </a:r>
            <a:r>
              <a:rPr lang="en-US" dirty="0"/>
              <a:t> </a:t>
            </a:r>
            <a:r>
              <a:rPr lang="en-US" dirty="0" err="1"/>
              <a:t>trì</a:t>
            </a:r>
            <a:r>
              <a:rPr lang="en-US" dirty="0"/>
              <a:t>. </a:t>
            </a:r>
          </a:p>
          <a:p>
            <a:r>
              <a:rPr lang="en-US" dirty="0" err="1" smtClean="0"/>
              <a:t>Cài</a:t>
            </a:r>
            <a:r>
              <a:rPr lang="en-US" dirty="0" smtClean="0"/>
              <a:t> </a:t>
            </a:r>
            <a:r>
              <a:rPr lang="en-US" dirty="0" err="1"/>
              <a:t>đặt</a:t>
            </a:r>
            <a:r>
              <a:rPr lang="en-US" dirty="0"/>
              <a:t> (programming/coding) </a:t>
            </a:r>
            <a:r>
              <a:rPr lang="en-US" dirty="0" err="1"/>
              <a:t>chỉ</a:t>
            </a:r>
            <a:r>
              <a:rPr lang="en-US" dirty="0"/>
              <a:t> </a:t>
            </a:r>
            <a:r>
              <a:rPr lang="en-US" dirty="0" err="1"/>
              <a:t>là</a:t>
            </a:r>
            <a:r>
              <a:rPr lang="en-US" dirty="0"/>
              <a:t> 1 </a:t>
            </a:r>
            <a:r>
              <a:rPr lang="en-US" dirty="0" err="1"/>
              <a:t>phần</a:t>
            </a:r>
            <a:r>
              <a:rPr lang="en-US" dirty="0"/>
              <a:t> </a:t>
            </a:r>
            <a:r>
              <a:rPr lang="en-US" dirty="0" err="1"/>
              <a:t>trong</a:t>
            </a:r>
            <a:r>
              <a:rPr lang="en-US" dirty="0"/>
              <a:t> </a:t>
            </a:r>
            <a:r>
              <a:rPr lang="en-US" dirty="0" err="1"/>
              <a:t>quá</a:t>
            </a:r>
            <a:r>
              <a:rPr lang="en-US" dirty="0"/>
              <a:t> </a:t>
            </a:r>
            <a:r>
              <a:rPr lang="en-US" dirty="0" err="1"/>
              <a:t>trình</a:t>
            </a:r>
            <a:r>
              <a:rPr lang="en-US" dirty="0"/>
              <a:t> </a:t>
            </a:r>
            <a:r>
              <a:rPr lang="en-US" dirty="0" err="1"/>
              <a:t>trên</a:t>
            </a:r>
            <a:r>
              <a:rPr lang="en-US" dirty="0"/>
              <a:t>. </a:t>
            </a:r>
          </a:p>
          <a:p>
            <a:r>
              <a:rPr lang="vi-VN" dirty="0"/>
              <a:t>C++/C#/Java/v.v… là NNLT để viết chương trình. </a:t>
            </a:r>
          </a:p>
          <a:p>
            <a:r>
              <a:rPr lang="vi-VN" dirty="0"/>
              <a:t>PPLT là hệ thống hướng dẫn các giai đoạn cần thiết, cấu trúc của một chương trình. </a:t>
            </a:r>
          </a:p>
          <a:p>
            <a:r>
              <a:rPr lang="vi-VN" dirty="0"/>
              <a:t>PPLT là các cách tiếp cận giúp cho quá trình cài đặt hiệu quả hơn. </a:t>
            </a:r>
          </a:p>
          <a:p>
            <a:endParaRPr lang="en-US" dirty="0"/>
          </a:p>
        </p:txBody>
      </p:sp>
    </p:spTree>
    <p:extLst>
      <p:ext uri="{BB962C8B-B14F-4D97-AF65-F5344CB8AC3E}">
        <p14:creationId xmlns:p14="http://schemas.microsoft.com/office/powerpoint/2010/main" val="752050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r>
            <a:br>
              <a:rPr lang="en-US" dirty="0"/>
            </a:br>
            <a:r>
              <a:rPr lang="en-US" dirty="0" err="1"/>
              <a:t>Các</a:t>
            </a:r>
            <a:r>
              <a:rPr lang="en-US" dirty="0"/>
              <a:t> </a:t>
            </a:r>
            <a:r>
              <a:rPr lang="en-US" dirty="0" err="1"/>
              <a:t>yêu</a:t>
            </a:r>
            <a:r>
              <a:rPr lang="en-US" dirty="0"/>
              <a:t> </a:t>
            </a:r>
            <a:r>
              <a:rPr lang="en-US" dirty="0" err="1"/>
              <a:t>cầu</a:t>
            </a:r>
            <a:r>
              <a:rPr lang="en-US" dirty="0"/>
              <a:t> </a:t>
            </a:r>
            <a:r>
              <a:rPr lang="en-US" dirty="0" err="1"/>
              <a:t>chính</a:t>
            </a:r>
            <a:r>
              <a:rPr lang="en-US" dirty="0"/>
              <a:t> </a:t>
            </a:r>
            <a:r>
              <a:rPr lang="en-US" dirty="0" err="1"/>
              <a:t>của</a:t>
            </a:r>
            <a:r>
              <a:rPr lang="en-US" dirty="0"/>
              <a:t> </a:t>
            </a:r>
            <a:r>
              <a:rPr lang="en-US" dirty="0" err="1"/>
              <a:t>phần</a:t>
            </a:r>
            <a:r>
              <a:rPr lang="en-US" dirty="0"/>
              <a:t> </a:t>
            </a:r>
            <a:r>
              <a:rPr lang="en-US" dirty="0" err="1"/>
              <a:t>mềm</a:t>
            </a:r>
            <a:endParaRPr lang="en-US" dirty="0"/>
          </a:p>
        </p:txBody>
      </p:sp>
      <p:sp>
        <p:nvSpPr>
          <p:cNvPr id="3" name="Content Placeholder 2"/>
          <p:cNvSpPr>
            <a:spLocks noGrp="1"/>
          </p:cNvSpPr>
          <p:nvPr>
            <p:ph idx="1"/>
          </p:nvPr>
        </p:nvSpPr>
        <p:spPr/>
        <p:txBody>
          <a:bodyPr/>
          <a:lstStyle/>
          <a:p>
            <a:r>
              <a:rPr lang="en-US" dirty="0" err="1" smtClean="0"/>
              <a:t>Tính</a:t>
            </a:r>
            <a:r>
              <a:rPr lang="en-US" dirty="0" smtClean="0"/>
              <a:t> </a:t>
            </a:r>
            <a:r>
              <a:rPr lang="en-US" dirty="0" err="1"/>
              <a:t>tái</a:t>
            </a:r>
            <a:r>
              <a:rPr lang="en-US" dirty="0"/>
              <a:t> </a:t>
            </a:r>
            <a:r>
              <a:rPr lang="en-US" dirty="0" err="1"/>
              <a:t>sử</a:t>
            </a:r>
            <a:r>
              <a:rPr lang="en-US" dirty="0"/>
              <a:t> </a:t>
            </a:r>
            <a:r>
              <a:rPr lang="en-US" dirty="0" err="1"/>
              <a:t>dụng</a:t>
            </a:r>
            <a:r>
              <a:rPr lang="en-US" dirty="0"/>
              <a:t> (reusability) </a:t>
            </a:r>
          </a:p>
          <a:p>
            <a:r>
              <a:rPr lang="en-US" dirty="0" err="1" smtClean="0"/>
              <a:t>Tính</a:t>
            </a:r>
            <a:r>
              <a:rPr lang="en-US" dirty="0" smtClean="0"/>
              <a:t> </a:t>
            </a:r>
            <a:r>
              <a:rPr lang="en-US" dirty="0" err="1"/>
              <a:t>mở</a:t>
            </a:r>
            <a:r>
              <a:rPr lang="en-US" dirty="0"/>
              <a:t> </a:t>
            </a:r>
            <a:r>
              <a:rPr lang="en-US" dirty="0" err="1"/>
              <a:t>rộng</a:t>
            </a:r>
            <a:r>
              <a:rPr lang="en-US" dirty="0"/>
              <a:t> (extensibility) </a:t>
            </a:r>
          </a:p>
          <a:p>
            <a:r>
              <a:rPr lang="en-US" dirty="0" err="1" smtClean="0"/>
              <a:t>Tính</a:t>
            </a:r>
            <a:r>
              <a:rPr lang="en-US" dirty="0" smtClean="0"/>
              <a:t> </a:t>
            </a:r>
            <a:r>
              <a:rPr lang="en-US" dirty="0" err="1"/>
              <a:t>mềm</a:t>
            </a:r>
            <a:r>
              <a:rPr lang="en-US" dirty="0"/>
              <a:t> </a:t>
            </a:r>
            <a:r>
              <a:rPr lang="en-US" dirty="0" err="1"/>
              <a:t>dẻo</a:t>
            </a:r>
            <a:r>
              <a:rPr lang="en-US" dirty="0"/>
              <a:t> (flexibility) </a:t>
            </a:r>
          </a:p>
          <a:p>
            <a:endParaRPr lang="en-US" dirty="0"/>
          </a:p>
        </p:txBody>
      </p:sp>
    </p:spTree>
    <p:extLst>
      <p:ext uri="{BB962C8B-B14F-4D97-AF65-F5344CB8AC3E}">
        <p14:creationId xmlns:p14="http://schemas.microsoft.com/office/powerpoint/2010/main" val="1546930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1601"/>
            <a:ext cx="10515600" cy="279400"/>
          </a:xfrm>
        </p:spPr>
        <p:txBody>
          <a:bodyPr>
            <a:normAutofit fontScale="90000"/>
          </a:bodyPr>
          <a:lstStyle/>
          <a:p>
            <a:r>
              <a:rPr lang="en-US" dirty="0"/>
              <a:t/>
            </a:r>
            <a:br>
              <a:rPr lang="en-US" dirty="0"/>
            </a:br>
            <a:r>
              <a:rPr lang="en-US" dirty="0" err="1"/>
              <a:t>Các</a:t>
            </a:r>
            <a:r>
              <a:rPr lang="en-US" dirty="0"/>
              <a:t> PPLT </a:t>
            </a:r>
            <a:r>
              <a:rPr lang="en-US" dirty="0" err="1"/>
              <a:t>cổ</a:t>
            </a:r>
            <a:r>
              <a:rPr lang="en-US" dirty="0"/>
              <a:t> </a:t>
            </a:r>
            <a:r>
              <a:rPr lang="en-US" dirty="0" err="1"/>
              <a:t>điển</a:t>
            </a:r>
            <a:endParaRPr lang="en-US" dirty="0"/>
          </a:p>
        </p:txBody>
      </p:sp>
      <p:sp>
        <p:nvSpPr>
          <p:cNvPr id="3" name="Content Placeholder 2"/>
          <p:cNvSpPr>
            <a:spLocks noGrp="1"/>
          </p:cNvSpPr>
          <p:nvPr>
            <p:ph idx="1"/>
          </p:nvPr>
        </p:nvSpPr>
        <p:spPr>
          <a:xfrm>
            <a:off x="838200" y="923924"/>
            <a:ext cx="10515600" cy="5807076"/>
          </a:xfrm>
        </p:spPr>
        <p:txBody>
          <a:bodyPr>
            <a:normAutofit/>
          </a:bodyPr>
          <a:lstStyle/>
          <a:p>
            <a:r>
              <a:rPr lang="en-US" dirty="0" err="1" smtClean="0"/>
              <a:t>Lập</a:t>
            </a:r>
            <a:r>
              <a:rPr lang="en-US" dirty="0" smtClean="0"/>
              <a:t> </a:t>
            </a:r>
            <a:r>
              <a:rPr lang="en-US" dirty="0" err="1"/>
              <a:t>trình</a:t>
            </a:r>
            <a:r>
              <a:rPr lang="en-US" dirty="0"/>
              <a:t> </a:t>
            </a:r>
            <a:r>
              <a:rPr lang="en-US" dirty="0" err="1"/>
              <a:t>tuyến</a:t>
            </a:r>
            <a:r>
              <a:rPr lang="en-US" dirty="0"/>
              <a:t> </a:t>
            </a:r>
            <a:r>
              <a:rPr lang="en-US" dirty="0" err="1" smtClean="0"/>
              <a:t>tính</a:t>
            </a:r>
            <a:endParaRPr lang="en-US" dirty="0" smtClean="0"/>
          </a:p>
          <a:p>
            <a:pPr lvl="1"/>
            <a:r>
              <a:rPr lang="vi-VN" dirty="0" smtClean="0"/>
              <a:t>Chương </a:t>
            </a:r>
            <a:r>
              <a:rPr lang="vi-VN" dirty="0"/>
              <a:t>trình là một dãy các lệnh. </a:t>
            </a:r>
          </a:p>
          <a:p>
            <a:pPr lvl="1"/>
            <a:r>
              <a:rPr lang="en-US" dirty="0" err="1" smtClean="0"/>
              <a:t>Lập</a:t>
            </a:r>
            <a:r>
              <a:rPr lang="en-US" dirty="0" smtClean="0"/>
              <a:t> </a:t>
            </a:r>
            <a:r>
              <a:rPr lang="en-US" dirty="0" err="1"/>
              <a:t>trình</a:t>
            </a:r>
            <a:r>
              <a:rPr lang="en-US" dirty="0"/>
              <a:t> </a:t>
            </a:r>
            <a:r>
              <a:rPr lang="en-US" dirty="0" err="1"/>
              <a:t>là</a:t>
            </a:r>
            <a:r>
              <a:rPr lang="en-US" dirty="0"/>
              <a:t> </a:t>
            </a:r>
            <a:r>
              <a:rPr lang="en-US" dirty="0" err="1"/>
              <a:t>xây</a:t>
            </a:r>
            <a:r>
              <a:rPr lang="en-US" dirty="0"/>
              <a:t> </a:t>
            </a:r>
            <a:r>
              <a:rPr lang="en-US" dirty="0" err="1"/>
              <a:t>dựng</a:t>
            </a:r>
            <a:r>
              <a:rPr lang="en-US" dirty="0"/>
              <a:t> </a:t>
            </a:r>
            <a:r>
              <a:rPr lang="en-US" dirty="0" err="1"/>
              <a:t>các</a:t>
            </a:r>
            <a:r>
              <a:rPr lang="en-US" dirty="0"/>
              <a:t> </a:t>
            </a:r>
            <a:r>
              <a:rPr lang="en-US" dirty="0" err="1"/>
              <a:t>lệnh</a:t>
            </a:r>
            <a:r>
              <a:rPr lang="en-US" dirty="0"/>
              <a:t> </a:t>
            </a:r>
            <a:r>
              <a:rPr lang="en-US" dirty="0" err="1"/>
              <a:t>trong</a:t>
            </a:r>
            <a:r>
              <a:rPr lang="en-US" dirty="0"/>
              <a:t> </a:t>
            </a:r>
            <a:r>
              <a:rPr lang="en-US" dirty="0" err="1"/>
              <a:t>dãy</a:t>
            </a:r>
            <a:r>
              <a:rPr lang="en-US" dirty="0"/>
              <a:t> </a:t>
            </a:r>
            <a:r>
              <a:rPr lang="en-US" dirty="0" err="1"/>
              <a:t>lệnh</a:t>
            </a:r>
            <a:r>
              <a:rPr lang="en-US" dirty="0"/>
              <a:t>. </a:t>
            </a:r>
          </a:p>
          <a:p>
            <a:pPr lvl="1"/>
            <a:r>
              <a:rPr lang="en-US" dirty="0" err="1" smtClean="0"/>
              <a:t>Không</a:t>
            </a:r>
            <a:r>
              <a:rPr lang="en-US" dirty="0" smtClean="0"/>
              <a:t> </a:t>
            </a:r>
            <a:r>
              <a:rPr lang="en-US" dirty="0" err="1"/>
              <a:t>mang</a:t>
            </a:r>
            <a:r>
              <a:rPr lang="en-US" dirty="0"/>
              <a:t> </a:t>
            </a:r>
            <a:r>
              <a:rPr lang="en-US" dirty="0" err="1"/>
              <a:t>tính</a:t>
            </a:r>
            <a:r>
              <a:rPr lang="en-US" dirty="0"/>
              <a:t> </a:t>
            </a:r>
            <a:r>
              <a:rPr lang="en-US" dirty="0" err="1"/>
              <a:t>thiết</a:t>
            </a:r>
            <a:r>
              <a:rPr lang="en-US" dirty="0"/>
              <a:t> </a:t>
            </a:r>
            <a:r>
              <a:rPr lang="en-US" dirty="0" err="1"/>
              <a:t>kế</a:t>
            </a:r>
            <a:r>
              <a:rPr lang="en-US" dirty="0"/>
              <a:t>. </a:t>
            </a:r>
          </a:p>
          <a:p>
            <a:r>
              <a:rPr lang="en-US" dirty="0" err="1"/>
              <a:t>Lập</a:t>
            </a:r>
            <a:r>
              <a:rPr lang="en-US" dirty="0"/>
              <a:t> </a:t>
            </a:r>
            <a:r>
              <a:rPr lang="en-US" dirty="0" err="1"/>
              <a:t>trình</a:t>
            </a:r>
            <a:r>
              <a:rPr lang="en-US" dirty="0"/>
              <a:t> </a:t>
            </a:r>
            <a:r>
              <a:rPr lang="en-US" dirty="0" err="1"/>
              <a:t>thủ</a:t>
            </a:r>
            <a:r>
              <a:rPr lang="en-US" dirty="0"/>
              <a:t> </a:t>
            </a:r>
            <a:r>
              <a:rPr lang="en-US" dirty="0" err="1"/>
              <a:t>tục</a:t>
            </a:r>
            <a:r>
              <a:rPr lang="en-US" dirty="0"/>
              <a:t> / </a:t>
            </a:r>
            <a:r>
              <a:rPr lang="en-US" dirty="0" err="1"/>
              <a:t>hàm</a:t>
            </a:r>
            <a:endParaRPr lang="en-US" dirty="0"/>
          </a:p>
          <a:p>
            <a:pPr lvl="1"/>
            <a:r>
              <a:rPr lang="vi-VN" dirty="0"/>
              <a:t>Chương trình là một hệ thống các thủ tục/ hàm. Mỗi thủ tục/ hàm là một dãy các lệnh. </a:t>
            </a:r>
          </a:p>
          <a:p>
            <a:pPr lvl="1"/>
            <a:r>
              <a:rPr lang="vi-VN" dirty="0"/>
              <a:t>Lập trình là xác định xem chương trình gồm bao nhiêu thủ tục/ hàm. </a:t>
            </a:r>
          </a:p>
          <a:p>
            <a:pPr lvl="1"/>
            <a:r>
              <a:rPr lang="en-US" dirty="0" err="1"/>
              <a:t>Kết</a:t>
            </a:r>
            <a:r>
              <a:rPr lang="en-US" dirty="0"/>
              <a:t> </a:t>
            </a:r>
            <a:r>
              <a:rPr lang="en-US" dirty="0" err="1"/>
              <a:t>quả</a:t>
            </a:r>
            <a:r>
              <a:rPr lang="en-US" dirty="0"/>
              <a:t> </a:t>
            </a:r>
            <a:r>
              <a:rPr lang="en-US" dirty="0" err="1"/>
              <a:t>là</a:t>
            </a:r>
            <a:r>
              <a:rPr lang="en-US" dirty="0"/>
              <a:t> </a:t>
            </a:r>
            <a:r>
              <a:rPr lang="en-US" dirty="0" err="1"/>
              <a:t>hệ</a:t>
            </a:r>
            <a:r>
              <a:rPr lang="en-US" dirty="0"/>
              <a:t> </a:t>
            </a:r>
            <a:r>
              <a:rPr lang="en-US" dirty="0" err="1"/>
              <a:t>thống</a:t>
            </a:r>
            <a:r>
              <a:rPr lang="en-US" dirty="0"/>
              <a:t> </a:t>
            </a:r>
            <a:r>
              <a:rPr lang="en-US" dirty="0" err="1"/>
              <a:t>cấu</a:t>
            </a:r>
            <a:r>
              <a:rPr lang="en-US" dirty="0"/>
              <a:t> </a:t>
            </a:r>
            <a:r>
              <a:rPr lang="en-US" dirty="0" err="1"/>
              <a:t>trúc</a:t>
            </a:r>
            <a:r>
              <a:rPr lang="en-US" dirty="0"/>
              <a:t> </a:t>
            </a:r>
            <a:r>
              <a:rPr lang="en-US" dirty="0" err="1"/>
              <a:t>và</a:t>
            </a:r>
            <a:r>
              <a:rPr lang="en-US" dirty="0"/>
              <a:t> </a:t>
            </a:r>
            <a:r>
              <a:rPr lang="en-US" dirty="0" err="1"/>
              <a:t>mối</a:t>
            </a:r>
            <a:r>
              <a:rPr lang="en-US" dirty="0"/>
              <a:t> </a:t>
            </a:r>
            <a:r>
              <a:rPr lang="en-US" dirty="0" err="1"/>
              <a:t>quan</a:t>
            </a:r>
            <a:r>
              <a:rPr lang="en-US" dirty="0"/>
              <a:t> </a:t>
            </a:r>
            <a:r>
              <a:rPr lang="en-US" dirty="0" err="1"/>
              <a:t>hệ</a:t>
            </a:r>
            <a:r>
              <a:rPr lang="en-US" dirty="0"/>
              <a:t> </a:t>
            </a:r>
            <a:r>
              <a:rPr lang="en-US" dirty="0" err="1"/>
              <a:t>giữa</a:t>
            </a:r>
            <a:r>
              <a:rPr lang="en-US" dirty="0"/>
              <a:t> </a:t>
            </a:r>
            <a:r>
              <a:rPr lang="en-US" dirty="0" err="1"/>
              <a:t>các</a:t>
            </a:r>
            <a:r>
              <a:rPr lang="en-US" dirty="0"/>
              <a:t> </a:t>
            </a:r>
            <a:r>
              <a:rPr lang="en-US" dirty="0" err="1"/>
              <a:t>hàm</a:t>
            </a:r>
            <a:r>
              <a:rPr lang="en-US" dirty="0"/>
              <a:t>/ </a:t>
            </a:r>
            <a:r>
              <a:rPr lang="en-US" dirty="0" err="1"/>
              <a:t>thủ</a:t>
            </a:r>
            <a:r>
              <a:rPr lang="en-US" dirty="0"/>
              <a:t> </a:t>
            </a:r>
            <a:r>
              <a:rPr lang="en-US" dirty="0" err="1"/>
              <a:t>tục</a:t>
            </a:r>
            <a:r>
              <a:rPr lang="en-US" dirty="0"/>
              <a:t>. </a:t>
            </a:r>
          </a:p>
          <a:p>
            <a:r>
              <a:rPr lang="vi-VN" dirty="0"/>
              <a:t>Lập trình đơn thể</a:t>
            </a:r>
            <a:endParaRPr lang="en-US" dirty="0"/>
          </a:p>
          <a:p>
            <a:pPr lvl="1"/>
            <a:r>
              <a:rPr lang="vi-VN" dirty="0"/>
              <a:t>Chương trình là một hệ thống những đơn thể. Đơn thể là một hệ thống các thủ tục/ hàm. </a:t>
            </a:r>
          </a:p>
          <a:p>
            <a:pPr lvl="1"/>
            <a:r>
              <a:rPr lang="vi-VN" dirty="0"/>
              <a:t>Phân tích và tìm ra các đơn thể. </a:t>
            </a:r>
          </a:p>
          <a:p>
            <a:pPr lvl="1"/>
            <a:r>
              <a:rPr lang="vi-VN" dirty="0"/>
              <a:t>Gom nhóm các thành phần tương tự nhau về ý nghĩa, phạm vi… </a:t>
            </a:r>
          </a:p>
          <a:p>
            <a:endParaRPr lang="en-US" dirty="0"/>
          </a:p>
        </p:txBody>
      </p:sp>
    </p:spTree>
    <p:extLst>
      <p:ext uri="{BB962C8B-B14F-4D97-AF65-F5344CB8AC3E}">
        <p14:creationId xmlns:p14="http://schemas.microsoft.com/office/powerpoint/2010/main" val="1954502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a:p>
            <a:r>
              <a:rPr lang="vi-VN" dirty="0"/>
              <a:t>VD: Xét chương trình nhập vào họ tên, điểm văn, điểm toán của một học sinh và xuất điểm trung bình tương ứng. Hãy viết chương trình trên bằng các phương pháp đã học (lập trình tuyến tính &amp; lập trình cấu trúc).</a:t>
            </a:r>
            <a:endParaRPr lang="en-US" dirty="0"/>
          </a:p>
        </p:txBody>
      </p:sp>
    </p:spTree>
    <p:extLst>
      <p:ext uri="{BB962C8B-B14F-4D97-AF65-F5344CB8AC3E}">
        <p14:creationId xmlns:p14="http://schemas.microsoft.com/office/powerpoint/2010/main" val="1005908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6600" y="0"/>
            <a:ext cx="10515600" cy="1325563"/>
          </a:xfrm>
        </p:spPr>
        <p:txBody>
          <a:bodyPr>
            <a:normAutofit fontScale="90000"/>
          </a:bodyPr>
          <a:lstStyle/>
          <a:p>
            <a:r>
              <a:rPr lang="en-US" dirty="0"/>
              <a:t/>
            </a:r>
            <a:br>
              <a:rPr lang="en-US" dirty="0"/>
            </a:br>
            <a:r>
              <a:rPr lang="en-US" dirty="0" err="1"/>
              <a:t>Cài</a:t>
            </a:r>
            <a:r>
              <a:rPr lang="en-US" dirty="0"/>
              <a:t> </a:t>
            </a:r>
            <a:r>
              <a:rPr lang="en-US" dirty="0" err="1"/>
              <a:t>đặt</a:t>
            </a:r>
            <a:r>
              <a:rPr lang="en-US" dirty="0"/>
              <a:t> </a:t>
            </a:r>
            <a:r>
              <a:rPr lang="en-US" dirty="0" err="1"/>
              <a:t>với</a:t>
            </a:r>
            <a:r>
              <a:rPr lang="en-US" dirty="0"/>
              <a:t> pp </a:t>
            </a:r>
            <a:r>
              <a:rPr lang="en-US" dirty="0" err="1"/>
              <a:t>lập</a:t>
            </a:r>
            <a:r>
              <a:rPr lang="en-US" dirty="0"/>
              <a:t> </a:t>
            </a:r>
            <a:r>
              <a:rPr lang="en-US" dirty="0" err="1"/>
              <a:t>trình</a:t>
            </a:r>
            <a:r>
              <a:rPr lang="en-US" dirty="0"/>
              <a:t> </a:t>
            </a:r>
            <a:r>
              <a:rPr lang="en-US" dirty="0" err="1"/>
              <a:t>tuyến</a:t>
            </a:r>
            <a:r>
              <a:rPr lang="en-US" dirty="0"/>
              <a:t> </a:t>
            </a:r>
            <a:r>
              <a:rPr lang="en-US" dirty="0" err="1"/>
              <a:t>tính</a:t>
            </a:r>
            <a:r>
              <a:rPr lang="en-US" dirty="0"/>
              <a:t> (</a:t>
            </a:r>
            <a:r>
              <a:rPr lang="en-US" dirty="0" err="1"/>
              <a:t>chỉ</a:t>
            </a:r>
            <a:r>
              <a:rPr lang="en-US" dirty="0"/>
              <a:t> </a:t>
            </a:r>
            <a:r>
              <a:rPr lang="en-US" dirty="0" err="1"/>
              <a:t>dùng</a:t>
            </a:r>
            <a:r>
              <a:rPr lang="en-US" dirty="0"/>
              <a:t> 1 </a:t>
            </a:r>
            <a:r>
              <a:rPr lang="en-US" dirty="0" err="1"/>
              <a:t>hàm</a:t>
            </a:r>
            <a:r>
              <a:rPr lang="en-US" dirty="0"/>
              <a:t> main &amp; </a:t>
            </a:r>
            <a:r>
              <a:rPr lang="en-US" dirty="0" err="1"/>
              <a:t>biến</a:t>
            </a:r>
            <a:r>
              <a:rPr lang="en-US" dirty="0"/>
              <a:t> </a:t>
            </a:r>
            <a:r>
              <a:rPr lang="en-US" dirty="0" err="1"/>
              <a:t>toàn</a:t>
            </a:r>
            <a:r>
              <a:rPr lang="en-US" dirty="0"/>
              <a:t> </a:t>
            </a:r>
            <a:r>
              <a:rPr lang="en-US" dirty="0" err="1"/>
              <a:t>cục</a:t>
            </a:r>
            <a:r>
              <a:rPr lang="en-US" dirty="0"/>
              <a:t>)</a:t>
            </a:r>
          </a:p>
        </p:txBody>
      </p:sp>
      <p:sp>
        <p:nvSpPr>
          <p:cNvPr id="3" name="Content Placeholder 2"/>
          <p:cNvSpPr>
            <a:spLocks noGrp="1"/>
          </p:cNvSpPr>
          <p:nvPr>
            <p:ph idx="1"/>
          </p:nvPr>
        </p:nvSpPr>
        <p:spPr>
          <a:xfrm>
            <a:off x="838200" y="1825624"/>
            <a:ext cx="10515600" cy="4727575"/>
          </a:xfrm>
        </p:spPr>
        <p:txBody>
          <a:bodyPr>
            <a:normAutofit fontScale="62500" lnSpcReduction="20000"/>
          </a:bodyPr>
          <a:lstStyle/>
          <a:p>
            <a:pPr marL="0" indent="0">
              <a:buNone/>
            </a:pPr>
            <a:r>
              <a:rPr lang="en-US" dirty="0" smtClean="0"/>
              <a:t>static </a:t>
            </a:r>
            <a:r>
              <a:rPr lang="en-US" dirty="0"/>
              <a:t>string </a:t>
            </a:r>
            <a:r>
              <a:rPr lang="en-US" dirty="0" err="1"/>
              <a:t>hoten</a:t>
            </a:r>
            <a:r>
              <a:rPr lang="en-US" dirty="0"/>
              <a:t>; </a:t>
            </a:r>
          </a:p>
          <a:p>
            <a:pPr marL="0" indent="0">
              <a:buNone/>
            </a:pPr>
            <a:r>
              <a:rPr lang="en-US" dirty="0"/>
              <a:t>static </a:t>
            </a:r>
            <a:r>
              <a:rPr lang="en-US" dirty="0" err="1"/>
              <a:t>int</a:t>
            </a:r>
            <a:r>
              <a:rPr lang="en-US" dirty="0"/>
              <a:t> van, </a:t>
            </a:r>
            <a:r>
              <a:rPr lang="en-US" dirty="0" err="1"/>
              <a:t>toan</a:t>
            </a:r>
            <a:r>
              <a:rPr lang="en-US" dirty="0"/>
              <a:t>; </a:t>
            </a:r>
          </a:p>
          <a:p>
            <a:pPr marL="0" indent="0">
              <a:buNone/>
            </a:pPr>
            <a:r>
              <a:rPr lang="en-US" dirty="0"/>
              <a:t>static float </a:t>
            </a:r>
            <a:r>
              <a:rPr lang="en-US" dirty="0" err="1"/>
              <a:t>dtb</a:t>
            </a:r>
            <a:r>
              <a:rPr lang="en-US" dirty="0"/>
              <a:t>; </a:t>
            </a:r>
          </a:p>
          <a:p>
            <a:pPr marL="0" indent="0">
              <a:buNone/>
            </a:pPr>
            <a:r>
              <a:rPr lang="en-US" dirty="0"/>
              <a:t>static void Main(string[] </a:t>
            </a:r>
            <a:r>
              <a:rPr lang="en-US" dirty="0" err="1"/>
              <a:t>args</a:t>
            </a:r>
            <a:r>
              <a:rPr lang="en-US" dirty="0"/>
              <a:t>) </a:t>
            </a:r>
          </a:p>
          <a:p>
            <a:pPr marL="0" indent="0">
              <a:buNone/>
            </a:pPr>
            <a:r>
              <a:rPr lang="en-US" dirty="0"/>
              <a:t>{ </a:t>
            </a:r>
          </a:p>
          <a:p>
            <a:pPr marL="0" indent="0">
              <a:buNone/>
            </a:pPr>
            <a:r>
              <a:rPr lang="en-US" dirty="0" err="1" smtClean="0"/>
              <a:t>Console.Write</a:t>
            </a:r>
            <a:r>
              <a:rPr lang="en-US" dirty="0"/>
              <a:t>("</a:t>
            </a:r>
            <a:r>
              <a:rPr lang="en-US" dirty="0" err="1"/>
              <a:t>Nhap</a:t>
            </a:r>
            <a:r>
              <a:rPr lang="en-US" dirty="0"/>
              <a:t> ho ten: "); </a:t>
            </a:r>
          </a:p>
          <a:p>
            <a:pPr marL="0" indent="0">
              <a:buNone/>
            </a:pPr>
            <a:r>
              <a:rPr lang="en-US" dirty="0" err="1"/>
              <a:t>hoten</a:t>
            </a:r>
            <a:r>
              <a:rPr lang="en-US" dirty="0"/>
              <a:t> = </a:t>
            </a:r>
            <a:r>
              <a:rPr lang="en-US" dirty="0" err="1"/>
              <a:t>Console.ReadLine</a:t>
            </a:r>
            <a:r>
              <a:rPr lang="en-US" dirty="0"/>
              <a:t>(); </a:t>
            </a:r>
          </a:p>
          <a:p>
            <a:pPr marL="0" indent="0">
              <a:buNone/>
            </a:pPr>
            <a:r>
              <a:rPr lang="en-US" dirty="0" err="1"/>
              <a:t>Console.Write</a:t>
            </a:r>
            <a:r>
              <a:rPr lang="en-US" dirty="0"/>
              <a:t>("</a:t>
            </a:r>
            <a:r>
              <a:rPr lang="en-US" dirty="0" err="1"/>
              <a:t>Nhap</a:t>
            </a:r>
            <a:r>
              <a:rPr lang="en-US" dirty="0"/>
              <a:t> diem </a:t>
            </a:r>
            <a:r>
              <a:rPr lang="en-US" dirty="0" err="1"/>
              <a:t>toan</a:t>
            </a:r>
            <a:r>
              <a:rPr lang="en-US" dirty="0"/>
              <a:t>: "); </a:t>
            </a:r>
          </a:p>
          <a:p>
            <a:pPr marL="0" indent="0">
              <a:buNone/>
            </a:pPr>
            <a:r>
              <a:rPr lang="en-US" dirty="0" err="1"/>
              <a:t>toan</a:t>
            </a:r>
            <a:r>
              <a:rPr lang="en-US" dirty="0"/>
              <a:t> = </a:t>
            </a:r>
            <a:r>
              <a:rPr lang="en-US" dirty="0" err="1"/>
              <a:t>int.Parse</a:t>
            </a:r>
            <a:r>
              <a:rPr lang="en-US" dirty="0"/>
              <a:t>(</a:t>
            </a:r>
            <a:r>
              <a:rPr lang="en-US" dirty="0" err="1"/>
              <a:t>Console.ReadLine</a:t>
            </a:r>
            <a:r>
              <a:rPr lang="en-US" dirty="0"/>
              <a:t>()); </a:t>
            </a:r>
          </a:p>
          <a:p>
            <a:pPr marL="0" indent="0">
              <a:buNone/>
            </a:pPr>
            <a:r>
              <a:rPr lang="en-US" dirty="0" err="1"/>
              <a:t>Console.Write</a:t>
            </a:r>
            <a:r>
              <a:rPr lang="en-US" dirty="0"/>
              <a:t>("</a:t>
            </a:r>
            <a:r>
              <a:rPr lang="en-US" dirty="0" err="1"/>
              <a:t>Nhap</a:t>
            </a:r>
            <a:r>
              <a:rPr lang="en-US" dirty="0"/>
              <a:t> diem van: "); </a:t>
            </a:r>
          </a:p>
          <a:p>
            <a:pPr marL="0" indent="0">
              <a:buNone/>
            </a:pPr>
            <a:r>
              <a:rPr lang="en-US" dirty="0"/>
              <a:t>van = </a:t>
            </a:r>
            <a:r>
              <a:rPr lang="en-US" dirty="0" err="1"/>
              <a:t>int.Parse</a:t>
            </a:r>
            <a:r>
              <a:rPr lang="en-US" dirty="0"/>
              <a:t>(</a:t>
            </a:r>
            <a:r>
              <a:rPr lang="en-US" dirty="0" err="1"/>
              <a:t>Console.ReadLine</a:t>
            </a:r>
            <a:r>
              <a:rPr lang="en-US" dirty="0"/>
              <a:t>()); </a:t>
            </a:r>
          </a:p>
          <a:p>
            <a:pPr marL="0" indent="0">
              <a:buNone/>
            </a:pPr>
            <a:r>
              <a:rPr lang="nl-NL" dirty="0"/>
              <a:t>dtb = (float)(toan + van) / 2; </a:t>
            </a:r>
          </a:p>
          <a:p>
            <a:pPr marL="0" indent="0">
              <a:buNone/>
            </a:pPr>
            <a:r>
              <a:rPr lang="en-US" dirty="0" err="1"/>
              <a:t>Console.WriteLine</a:t>
            </a:r>
            <a:r>
              <a:rPr lang="en-US" dirty="0"/>
              <a:t>("Diem </a:t>
            </a:r>
            <a:r>
              <a:rPr lang="en-US" dirty="0" err="1"/>
              <a:t>trung</a:t>
            </a:r>
            <a:r>
              <a:rPr lang="en-US" dirty="0"/>
              <a:t> </a:t>
            </a:r>
            <a:r>
              <a:rPr lang="en-US" dirty="0" err="1"/>
              <a:t>binh</a:t>
            </a:r>
            <a:r>
              <a:rPr lang="en-US" dirty="0"/>
              <a:t>: {0: 0.00}", </a:t>
            </a:r>
            <a:r>
              <a:rPr lang="en-US" dirty="0" err="1"/>
              <a:t>dtb</a:t>
            </a:r>
            <a:r>
              <a:rPr lang="en-US" dirty="0"/>
              <a:t>); </a:t>
            </a:r>
          </a:p>
          <a:p>
            <a:pPr marL="0" indent="0">
              <a:buNone/>
            </a:pPr>
            <a:r>
              <a:rPr lang="en-US" dirty="0"/>
              <a:t>}</a:t>
            </a:r>
          </a:p>
        </p:txBody>
      </p:sp>
    </p:spTree>
    <p:extLst>
      <p:ext uri="{BB962C8B-B14F-4D97-AF65-F5344CB8AC3E}">
        <p14:creationId xmlns:p14="http://schemas.microsoft.com/office/powerpoint/2010/main" val="2941743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normAutofit fontScale="90000"/>
          </a:bodyPr>
          <a:lstStyle/>
          <a:p>
            <a:r>
              <a:rPr lang="en-US" dirty="0"/>
              <a:t/>
            </a:r>
            <a:br>
              <a:rPr lang="en-US" dirty="0"/>
            </a:br>
            <a:r>
              <a:rPr lang="en-US" dirty="0" err="1"/>
              <a:t>Cài</a:t>
            </a:r>
            <a:r>
              <a:rPr lang="en-US" dirty="0"/>
              <a:t> </a:t>
            </a:r>
            <a:r>
              <a:rPr lang="en-US" dirty="0" err="1"/>
              <a:t>đặt</a:t>
            </a:r>
            <a:r>
              <a:rPr lang="en-US" dirty="0"/>
              <a:t> </a:t>
            </a:r>
            <a:r>
              <a:rPr lang="en-US" dirty="0" err="1"/>
              <a:t>với</a:t>
            </a:r>
            <a:r>
              <a:rPr lang="en-US" dirty="0"/>
              <a:t> pp </a:t>
            </a:r>
            <a:r>
              <a:rPr lang="en-US" dirty="0" err="1"/>
              <a:t>lập</a:t>
            </a:r>
            <a:r>
              <a:rPr lang="en-US" dirty="0"/>
              <a:t> </a:t>
            </a:r>
            <a:r>
              <a:rPr lang="en-US" dirty="0" err="1"/>
              <a:t>trình</a:t>
            </a:r>
            <a:r>
              <a:rPr lang="en-US" dirty="0"/>
              <a:t> </a:t>
            </a:r>
            <a:r>
              <a:rPr lang="en-US" dirty="0" err="1"/>
              <a:t>tuyến</a:t>
            </a:r>
            <a:r>
              <a:rPr lang="en-US" dirty="0"/>
              <a:t> </a:t>
            </a:r>
            <a:r>
              <a:rPr lang="en-US" dirty="0" err="1"/>
              <a:t>tính</a:t>
            </a:r>
            <a:r>
              <a:rPr lang="en-US" dirty="0"/>
              <a:t> (</a:t>
            </a:r>
            <a:r>
              <a:rPr lang="en-US" dirty="0" err="1"/>
              <a:t>chỉ</a:t>
            </a:r>
            <a:r>
              <a:rPr lang="en-US" dirty="0"/>
              <a:t> </a:t>
            </a:r>
            <a:r>
              <a:rPr lang="en-US" dirty="0" err="1"/>
              <a:t>dùng</a:t>
            </a:r>
            <a:r>
              <a:rPr lang="en-US" dirty="0"/>
              <a:t> 1 </a:t>
            </a:r>
            <a:r>
              <a:rPr lang="en-US" dirty="0" err="1"/>
              <a:t>hàm</a:t>
            </a:r>
            <a:r>
              <a:rPr lang="en-US" dirty="0"/>
              <a:t> main </a:t>
            </a:r>
            <a:r>
              <a:rPr lang="en-US" dirty="0" err="1"/>
              <a:t>và</a:t>
            </a:r>
            <a:r>
              <a:rPr lang="en-US" dirty="0"/>
              <a:t> </a:t>
            </a:r>
            <a:r>
              <a:rPr lang="en-US" dirty="0" err="1"/>
              <a:t>biến</a:t>
            </a:r>
            <a:r>
              <a:rPr lang="en-US" dirty="0"/>
              <a:t> </a:t>
            </a:r>
            <a:r>
              <a:rPr lang="en-US" dirty="0" err="1"/>
              <a:t>cục</a:t>
            </a:r>
            <a:r>
              <a:rPr lang="en-US" dirty="0"/>
              <a:t> </a:t>
            </a:r>
            <a:r>
              <a:rPr lang="en-US" dirty="0" err="1"/>
              <a:t>bộ</a:t>
            </a:r>
            <a:r>
              <a:rPr lang="en-US" dirty="0"/>
              <a:t>)</a:t>
            </a:r>
          </a:p>
        </p:txBody>
      </p:sp>
      <p:sp>
        <p:nvSpPr>
          <p:cNvPr id="3" name="Content Placeholder 2"/>
          <p:cNvSpPr>
            <a:spLocks noGrp="1"/>
          </p:cNvSpPr>
          <p:nvPr>
            <p:ph idx="1"/>
          </p:nvPr>
        </p:nvSpPr>
        <p:spPr>
          <a:xfrm>
            <a:off x="838200" y="1558924"/>
            <a:ext cx="10515600" cy="5108575"/>
          </a:xfrm>
        </p:spPr>
        <p:txBody>
          <a:bodyPr>
            <a:normAutofit fontScale="77500" lnSpcReduction="20000"/>
          </a:bodyPr>
          <a:lstStyle/>
          <a:p>
            <a:pPr marL="0" indent="0">
              <a:buNone/>
            </a:pPr>
            <a:r>
              <a:rPr lang="en-US" dirty="0" smtClean="0"/>
              <a:t>static </a:t>
            </a:r>
            <a:r>
              <a:rPr lang="en-US" dirty="0"/>
              <a:t>void Main(string[] </a:t>
            </a:r>
            <a:r>
              <a:rPr lang="en-US" dirty="0" err="1"/>
              <a:t>args</a:t>
            </a:r>
            <a:r>
              <a:rPr lang="en-US" dirty="0"/>
              <a:t>) </a:t>
            </a:r>
          </a:p>
          <a:p>
            <a:pPr marL="0" indent="0">
              <a:buNone/>
            </a:pPr>
            <a:r>
              <a:rPr lang="en-US" dirty="0"/>
              <a:t>{ </a:t>
            </a:r>
          </a:p>
          <a:p>
            <a:pPr marL="0" indent="0">
              <a:buNone/>
            </a:pPr>
            <a:r>
              <a:rPr lang="en-US" dirty="0"/>
              <a:t>string </a:t>
            </a:r>
            <a:r>
              <a:rPr lang="en-US" dirty="0" err="1"/>
              <a:t>hoten</a:t>
            </a:r>
            <a:r>
              <a:rPr lang="en-US" dirty="0"/>
              <a:t>; </a:t>
            </a:r>
          </a:p>
          <a:p>
            <a:pPr marL="0" indent="0">
              <a:buNone/>
            </a:pPr>
            <a:r>
              <a:rPr lang="en-US" dirty="0" err="1"/>
              <a:t>int</a:t>
            </a:r>
            <a:r>
              <a:rPr lang="en-US" dirty="0"/>
              <a:t> van, </a:t>
            </a:r>
            <a:r>
              <a:rPr lang="en-US" dirty="0" err="1"/>
              <a:t>toan</a:t>
            </a:r>
            <a:r>
              <a:rPr lang="en-US" dirty="0"/>
              <a:t>; </a:t>
            </a:r>
          </a:p>
          <a:p>
            <a:pPr marL="0" indent="0">
              <a:buNone/>
            </a:pPr>
            <a:r>
              <a:rPr lang="en-US" dirty="0"/>
              <a:t>float </a:t>
            </a:r>
            <a:r>
              <a:rPr lang="en-US" dirty="0" err="1"/>
              <a:t>dtb</a:t>
            </a:r>
            <a:r>
              <a:rPr lang="en-US" dirty="0"/>
              <a:t>; </a:t>
            </a:r>
          </a:p>
          <a:p>
            <a:pPr marL="0" indent="0">
              <a:buNone/>
            </a:pPr>
            <a:r>
              <a:rPr lang="en-US" dirty="0" err="1"/>
              <a:t>Console.Write</a:t>
            </a:r>
            <a:r>
              <a:rPr lang="en-US" dirty="0"/>
              <a:t>("</a:t>
            </a:r>
            <a:r>
              <a:rPr lang="en-US" dirty="0" err="1"/>
              <a:t>Nhap</a:t>
            </a:r>
            <a:r>
              <a:rPr lang="en-US" dirty="0"/>
              <a:t> ho ten: "); </a:t>
            </a:r>
          </a:p>
          <a:p>
            <a:pPr marL="0" indent="0">
              <a:buNone/>
            </a:pPr>
            <a:r>
              <a:rPr lang="en-US" dirty="0" err="1"/>
              <a:t>hoten</a:t>
            </a:r>
            <a:r>
              <a:rPr lang="en-US" dirty="0"/>
              <a:t> = </a:t>
            </a:r>
            <a:r>
              <a:rPr lang="en-US" dirty="0" err="1"/>
              <a:t>Console.ReadLine</a:t>
            </a:r>
            <a:r>
              <a:rPr lang="en-US" dirty="0"/>
              <a:t>(); </a:t>
            </a:r>
          </a:p>
          <a:p>
            <a:pPr marL="0" indent="0">
              <a:buNone/>
            </a:pPr>
            <a:r>
              <a:rPr lang="en-US" dirty="0" err="1"/>
              <a:t>Console.Write</a:t>
            </a:r>
            <a:r>
              <a:rPr lang="en-US" dirty="0"/>
              <a:t>("</a:t>
            </a:r>
            <a:r>
              <a:rPr lang="en-US" dirty="0" err="1"/>
              <a:t>Nhap</a:t>
            </a:r>
            <a:r>
              <a:rPr lang="en-US" dirty="0"/>
              <a:t> diem </a:t>
            </a:r>
            <a:r>
              <a:rPr lang="en-US" dirty="0" err="1"/>
              <a:t>toan</a:t>
            </a:r>
            <a:r>
              <a:rPr lang="en-US" dirty="0"/>
              <a:t>: "); </a:t>
            </a:r>
          </a:p>
          <a:p>
            <a:pPr marL="0" indent="0">
              <a:buNone/>
            </a:pPr>
            <a:r>
              <a:rPr lang="en-US" dirty="0" err="1"/>
              <a:t>toan</a:t>
            </a:r>
            <a:r>
              <a:rPr lang="en-US" dirty="0"/>
              <a:t> = </a:t>
            </a:r>
            <a:r>
              <a:rPr lang="en-US" dirty="0" err="1"/>
              <a:t>int.Parse</a:t>
            </a:r>
            <a:r>
              <a:rPr lang="en-US" dirty="0"/>
              <a:t>(</a:t>
            </a:r>
            <a:r>
              <a:rPr lang="en-US" dirty="0" err="1"/>
              <a:t>Console.ReadLine</a:t>
            </a:r>
            <a:r>
              <a:rPr lang="en-US" dirty="0"/>
              <a:t>()); </a:t>
            </a:r>
          </a:p>
          <a:p>
            <a:pPr marL="0" indent="0">
              <a:buNone/>
            </a:pPr>
            <a:r>
              <a:rPr lang="en-US" dirty="0" err="1"/>
              <a:t>Console.Write</a:t>
            </a:r>
            <a:r>
              <a:rPr lang="en-US" dirty="0"/>
              <a:t>("</a:t>
            </a:r>
            <a:r>
              <a:rPr lang="en-US" dirty="0" err="1"/>
              <a:t>Nhap</a:t>
            </a:r>
            <a:r>
              <a:rPr lang="en-US" dirty="0"/>
              <a:t> diem van: "); </a:t>
            </a:r>
          </a:p>
          <a:p>
            <a:pPr marL="0" indent="0">
              <a:buNone/>
            </a:pPr>
            <a:r>
              <a:rPr lang="en-US" dirty="0"/>
              <a:t>van = </a:t>
            </a:r>
            <a:r>
              <a:rPr lang="en-US" dirty="0" err="1"/>
              <a:t>int.Parse</a:t>
            </a:r>
            <a:r>
              <a:rPr lang="en-US" dirty="0"/>
              <a:t>(</a:t>
            </a:r>
            <a:r>
              <a:rPr lang="en-US" dirty="0" err="1"/>
              <a:t>Console.ReadLine</a:t>
            </a:r>
            <a:r>
              <a:rPr lang="en-US" dirty="0"/>
              <a:t>()); </a:t>
            </a:r>
          </a:p>
          <a:p>
            <a:pPr marL="0" indent="0">
              <a:buNone/>
            </a:pPr>
            <a:r>
              <a:rPr lang="nl-NL" dirty="0"/>
              <a:t>dtb = (float)(toan + van) / 2; </a:t>
            </a:r>
          </a:p>
          <a:p>
            <a:pPr marL="0" indent="0">
              <a:buNone/>
            </a:pPr>
            <a:r>
              <a:rPr lang="en-US" dirty="0" err="1"/>
              <a:t>Console.WriteLine</a:t>
            </a:r>
            <a:r>
              <a:rPr lang="en-US" dirty="0"/>
              <a:t>("Diem </a:t>
            </a:r>
            <a:r>
              <a:rPr lang="en-US" dirty="0" err="1"/>
              <a:t>trung</a:t>
            </a:r>
            <a:r>
              <a:rPr lang="en-US" dirty="0"/>
              <a:t> </a:t>
            </a:r>
            <a:r>
              <a:rPr lang="en-US" dirty="0" err="1"/>
              <a:t>binh</a:t>
            </a:r>
            <a:r>
              <a:rPr lang="en-US" dirty="0"/>
              <a:t>: {0: 0.00}", </a:t>
            </a:r>
            <a:r>
              <a:rPr lang="en-US" dirty="0" err="1"/>
              <a:t>dtb</a:t>
            </a:r>
            <a:r>
              <a:rPr lang="en-US" dirty="0"/>
              <a:t>); </a:t>
            </a:r>
          </a:p>
          <a:p>
            <a:pPr marL="0" indent="0">
              <a:buNone/>
            </a:pPr>
            <a:r>
              <a:rPr lang="en-US" dirty="0"/>
              <a:t>}</a:t>
            </a:r>
          </a:p>
        </p:txBody>
      </p:sp>
    </p:spTree>
    <p:extLst>
      <p:ext uri="{BB962C8B-B14F-4D97-AF65-F5344CB8AC3E}">
        <p14:creationId xmlns:p14="http://schemas.microsoft.com/office/powerpoint/2010/main" val="1699973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25"/>
            <a:ext cx="10515600" cy="1325563"/>
          </a:xfrm>
        </p:spPr>
        <p:txBody>
          <a:bodyPr>
            <a:normAutofit fontScale="90000"/>
          </a:bodyPr>
          <a:lstStyle/>
          <a:p>
            <a:r>
              <a:rPr lang="en-US" dirty="0"/>
              <a:t/>
            </a:r>
            <a:br>
              <a:rPr lang="en-US" dirty="0"/>
            </a:br>
            <a:r>
              <a:rPr lang="en-US" dirty="0" err="1"/>
              <a:t>Cài</a:t>
            </a:r>
            <a:r>
              <a:rPr lang="en-US" dirty="0"/>
              <a:t> </a:t>
            </a:r>
            <a:r>
              <a:rPr lang="en-US" dirty="0" err="1"/>
              <a:t>đặt</a:t>
            </a:r>
            <a:r>
              <a:rPr lang="en-US" dirty="0"/>
              <a:t> </a:t>
            </a:r>
            <a:r>
              <a:rPr lang="en-US" dirty="0" err="1"/>
              <a:t>với</a:t>
            </a:r>
            <a:r>
              <a:rPr lang="en-US" dirty="0"/>
              <a:t> pp </a:t>
            </a:r>
            <a:r>
              <a:rPr lang="en-US" dirty="0" err="1"/>
              <a:t>lập</a:t>
            </a:r>
            <a:r>
              <a:rPr lang="en-US" dirty="0"/>
              <a:t> </a:t>
            </a:r>
            <a:r>
              <a:rPr lang="en-US" dirty="0" err="1"/>
              <a:t>trình</a:t>
            </a:r>
            <a:r>
              <a:rPr lang="en-US" dirty="0"/>
              <a:t> </a:t>
            </a:r>
            <a:r>
              <a:rPr lang="en-US" dirty="0" err="1"/>
              <a:t>tuyến</a:t>
            </a:r>
            <a:r>
              <a:rPr lang="en-US" dirty="0"/>
              <a:t> </a:t>
            </a:r>
            <a:r>
              <a:rPr lang="en-US" dirty="0" err="1"/>
              <a:t>tính</a:t>
            </a:r>
            <a:r>
              <a:rPr lang="en-US" dirty="0"/>
              <a:t> (</a:t>
            </a:r>
            <a:r>
              <a:rPr lang="en-US" dirty="0" err="1"/>
              <a:t>chỉ</a:t>
            </a:r>
            <a:r>
              <a:rPr lang="en-US" dirty="0"/>
              <a:t> </a:t>
            </a:r>
            <a:r>
              <a:rPr lang="en-US" dirty="0" err="1"/>
              <a:t>dùng</a:t>
            </a:r>
            <a:r>
              <a:rPr lang="en-US" dirty="0"/>
              <a:t> 1 </a:t>
            </a:r>
            <a:r>
              <a:rPr lang="en-US" dirty="0" err="1"/>
              <a:t>hàm</a:t>
            </a:r>
            <a:r>
              <a:rPr lang="en-US" dirty="0"/>
              <a:t> main </a:t>
            </a:r>
            <a:r>
              <a:rPr lang="en-US" dirty="0" err="1"/>
              <a:t>và</a:t>
            </a:r>
            <a:r>
              <a:rPr lang="en-US" dirty="0"/>
              <a:t> </a:t>
            </a:r>
            <a:r>
              <a:rPr lang="en-US" dirty="0" err="1"/>
              <a:t>cấu</a:t>
            </a:r>
            <a:r>
              <a:rPr lang="en-US" dirty="0"/>
              <a:t> </a:t>
            </a:r>
            <a:r>
              <a:rPr lang="en-US" dirty="0" err="1"/>
              <a:t>trúc</a:t>
            </a:r>
            <a:r>
              <a:rPr lang="en-US" dirty="0"/>
              <a:t> </a:t>
            </a:r>
            <a:r>
              <a:rPr lang="en-US" dirty="0" err="1"/>
              <a:t>toàn</a:t>
            </a:r>
            <a:r>
              <a:rPr lang="en-US" dirty="0"/>
              <a:t> </a:t>
            </a:r>
            <a:r>
              <a:rPr lang="en-US" dirty="0" err="1"/>
              <a:t>cục</a:t>
            </a:r>
            <a:r>
              <a:rPr lang="en-US" dirty="0"/>
              <a:t>)</a:t>
            </a:r>
          </a:p>
        </p:txBody>
      </p:sp>
      <p:sp>
        <p:nvSpPr>
          <p:cNvPr id="3" name="Content Placeholder 2"/>
          <p:cNvSpPr>
            <a:spLocks noGrp="1"/>
          </p:cNvSpPr>
          <p:nvPr>
            <p:ph idx="1"/>
          </p:nvPr>
        </p:nvSpPr>
        <p:spPr>
          <a:xfrm>
            <a:off x="508000" y="2181225"/>
            <a:ext cx="3124200" cy="3101975"/>
          </a:xfrm>
        </p:spPr>
        <p:txBody>
          <a:bodyPr/>
          <a:lstStyle/>
          <a:p>
            <a:pPr marL="0" indent="0">
              <a:buNone/>
            </a:pPr>
            <a:r>
              <a:rPr lang="en-US" dirty="0" err="1" smtClean="0"/>
              <a:t>struct</a:t>
            </a:r>
            <a:r>
              <a:rPr lang="en-US" dirty="0" smtClean="0"/>
              <a:t> </a:t>
            </a:r>
            <a:r>
              <a:rPr lang="en-US" dirty="0"/>
              <a:t>HOCSINH </a:t>
            </a:r>
          </a:p>
          <a:p>
            <a:pPr marL="0" indent="0">
              <a:buNone/>
            </a:pPr>
            <a:r>
              <a:rPr lang="en-US" dirty="0" smtClean="0"/>
              <a:t>{ </a:t>
            </a:r>
            <a:endParaRPr lang="en-US" dirty="0"/>
          </a:p>
          <a:p>
            <a:pPr marL="0" indent="0">
              <a:buNone/>
            </a:pPr>
            <a:r>
              <a:rPr lang="en-US" dirty="0"/>
              <a:t>public string </a:t>
            </a:r>
            <a:r>
              <a:rPr lang="en-US" dirty="0" err="1"/>
              <a:t>hoten</a:t>
            </a:r>
            <a:r>
              <a:rPr lang="en-US" dirty="0"/>
              <a:t>; </a:t>
            </a:r>
          </a:p>
          <a:p>
            <a:pPr marL="0" indent="0">
              <a:buNone/>
            </a:pPr>
            <a:r>
              <a:rPr lang="en-US" dirty="0"/>
              <a:t>public </a:t>
            </a:r>
            <a:r>
              <a:rPr lang="en-US" dirty="0" err="1"/>
              <a:t>int</a:t>
            </a:r>
            <a:r>
              <a:rPr lang="en-US" dirty="0"/>
              <a:t> van, </a:t>
            </a:r>
            <a:r>
              <a:rPr lang="en-US" dirty="0" err="1"/>
              <a:t>toan</a:t>
            </a:r>
            <a:r>
              <a:rPr lang="en-US" dirty="0"/>
              <a:t>; </a:t>
            </a:r>
          </a:p>
          <a:p>
            <a:pPr marL="0" indent="0">
              <a:buNone/>
            </a:pPr>
            <a:r>
              <a:rPr lang="en-US" dirty="0"/>
              <a:t>public float </a:t>
            </a:r>
            <a:r>
              <a:rPr lang="en-US" dirty="0" err="1"/>
              <a:t>dtb</a:t>
            </a:r>
            <a:r>
              <a:rPr lang="en-US" dirty="0"/>
              <a:t>; </a:t>
            </a:r>
          </a:p>
          <a:p>
            <a:pPr marL="0" indent="0">
              <a:buNone/>
            </a:pPr>
            <a:r>
              <a:rPr lang="en-US" dirty="0"/>
              <a:t>}</a:t>
            </a:r>
          </a:p>
        </p:txBody>
      </p:sp>
      <p:sp>
        <p:nvSpPr>
          <p:cNvPr id="4" name="Rectangle 3"/>
          <p:cNvSpPr/>
          <p:nvPr/>
        </p:nvSpPr>
        <p:spPr>
          <a:xfrm>
            <a:off x="4635500" y="1705297"/>
            <a:ext cx="6096000" cy="5055230"/>
          </a:xfrm>
          <a:prstGeom prst="rect">
            <a:avLst/>
          </a:prstGeom>
        </p:spPr>
        <p:txBody>
          <a:bodyPr>
            <a:spAutoFit/>
          </a:bodyPr>
          <a:lstStyle/>
          <a:p>
            <a:endParaRPr lang="en-US" sz="1050" b="0" i="0" u="none" strike="noStrike" baseline="0" dirty="0" smtClean="0">
              <a:solidFill>
                <a:srgbClr val="000000"/>
              </a:solidFill>
              <a:latin typeface="Times New Roman" panose="02020603050405020304" pitchFamily="18" charset="0"/>
            </a:endParaRPr>
          </a:p>
          <a:p>
            <a:r>
              <a:rPr lang="en-US" sz="2400" b="0" i="0" u="none" strike="noStrike" baseline="0" dirty="0" smtClean="0">
                <a:latin typeface="Times New Roman" panose="02020603050405020304" pitchFamily="18" charset="0"/>
              </a:rPr>
              <a:t>static HOCSINH </a:t>
            </a:r>
            <a:r>
              <a:rPr lang="en-US" sz="2400" b="0" i="0" u="none" strike="noStrike" baseline="0" dirty="0" err="1" smtClean="0">
                <a:latin typeface="Times New Roman" panose="02020603050405020304" pitchFamily="18" charset="0"/>
              </a:rPr>
              <a:t>hs</a:t>
            </a:r>
            <a:r>
              <a:rPr lang="en-US" sz="2400" b="0" i="0" u="none" strike="noStrike" baseline="0" dirty="0" smtClean="0">
                <a:latin typeface="Times New Roman" panose="02020603050405020304" pitchFamily="18" charset="0"/>
              </a:rPr>
              <a:t>; </a:t>
            </a:r>
          </a:p>
          <a:p>
            <a:r>
              <a:rPr lang="en-US" sz="2400" b="0" i="0" u="none" strike="noStrike" baseline="0" dirty="0" smtClean="0">
                <a:latin typeface="Times New Roman" panose="02020603050405020304" pitchFamily="18" charset="0"/>
              </a:rPr>
              <a:t>static void Main(string[] </a:t>
            </a:r>
            <a:r>
              <a:rPr lang="en-US" sz="2400" b="0" i="0" u="none" strike="noStrike" baseline="0" dirty="0" err="1" smtClean="0">
                <a:latin typeface="Times New Roman" panose="02020603050405020304" pitchFamily="18" charset="0"/>
              </a:rPr>
              <a:t>args</a:t>
            </a:r>
            <a:r>
              <a:rPr lang="en-US" sz="2400" b="0" i="0" u="none" strike="noStrike" baseline="0" dirty="0" smtClean="0">
                <a:latin typeface="Times New Roman" panose="02020603050405020304" pitchFamily="18" charset="0"/>
              </a:rPr>
              <a:t>) </a:t>
            </a:r>
          </a:p>
          <a:p>
            <a:r>
              <a:rPr lang="en-US" sz="2400" b="0" i="0" u="none" strike="noStrike" baseline="0" dirty="0" smtClean="0">
                <a:latin typeface="Times New Roman" panose="02020603050405020304" pitchFamily="18" charset="0"/>
              </a:rPr>
              <a:t>{ </a:t>
            </a:r>
          </a:p>
          <a:p>
            <a:r>
              <a:rPr lang="en-US" sz="2400" b="0" i="0" u="none" strike="noStrike" baseline="0" dirty="0" err="1" smtClean="0">
                <a:latin typeface="Times New Roman" panose="02020603050405020304" pitchFamily="18" charset="0"/>
              </a:rPr>
              <a:t>Console.Write</a:t>
            </a:r>
            <a:r>
              <a:rPr lang="en-US" sz="2400" b="0" i="0" u="none" strike="noStrike" baseline="0" dirty="0" smtClean="0">
                <a:latin typeface="Times New Roman" panose="02020603050405020304" pitchFamily="18" charset="0"/>
              </a:rPr>
              <a:t>("</a:t>
            </a:r>
            <a:r>
              <a:rPr lang="en-US" sz="2400" b="0" i="0" u="none" strike="noStrike" baseline="0" dirty="0" err="1" smtClean="0">
                <a:latin typeface="Times New Roman" panose="02020603050405020304" pitchFamily="18" charset="0"/>
              </a:rPr>
              <a:t>Nhap</a:t>
            </a:r>
            <a:r>
              <a:rPr lang="en-US" sz="2400" b="0" i="0" u="none" strike="noStrike" baseline="0" dirty="0" smtClean="0">
                <a:latin typeface="Times New Roman" panose="02020603050405020304" pitchFamily="18" charset="0"/>
              </a:rPr>
              <a:t> ho ten: "); </a:t>
            </a:r>
          </a:p>
          <a:p>
            <a:r>
              <a:rPr lang="en-US" sz="2400" b="0" i="0" u="none" strike="noStrike" baseline="0" dirty="0" err="1" smtClean="0">
                <a:latin typeface="Times New Roman" panose="02020603050405020304" pitchFamily="18" charset="0"/>
              </a:rPr>
              <a:t>hs.hoten</a:t>
            </a:r>
            <a:r>
              <a:rPr lang="en-US" sz="2400" b="0" i="0" u="none" strike="noStrike" baseline="0" dirty="0" smtClean="0">
                <a:latin typeface="Times New Roman" panose="02020603050405020304" pitchFamily="18" charset="0"/>
              </a:rPr>
              <a:t> = </a:t>
            </a:r>
            <a:r>
              <a:rPr lang="en-US" sz="2400" b="0" i="0" u="none" strike="noStrike" baseline="0" dirty="0" err="1" smtClean="0">
                <a:latin typeface="Times New Roman" panose="02020603050405020304" pitchFamily="18" charset="0"/>
              </a:rPr>
              <a:t>Console.ReadLine</a:t>
            </a:r>
            <a:r>
              <a:rPr lang="en-US" sz="2400" b="0" i="0" u="none" strike="noStrike" baseline="0" dirty="0" smtClean="0">
                <a:latin typeface="Times New Roman" panose="02020603050405020304" pitchFamily="18" charset="0"/>
              </a:rPr>
              <a:t>(); </a:t>
            </a:r>
          </a:p>
          <a:p>
            <a:r>
              <a:rPr lang="en-US" sz="2400" b="0" i="0" u="none" strike="noStrike" baseline="0" dirty="0" err="1" smtClean="0">
                <a:latin typeface="Times New Roman" panose="02020603050405020304" pitchFamily="18" charset="0"/>
              </a:rPr>
              <a:t>Console.Write</a:t>
            </a:r>
            <a:r>
              <a:rPr lang="en-US" sz="2400" b="0" i="0" u="none" strike="noStrike" baseline="0" dirty="0" smtClean="0">
                <a:latin typeface="Times New Roman" panose="02020603050405020304" pitchFamily="18" charset="0"/>
              </a:rPr>
              <a:t>("</a:t>
            </a:r>
            <a:r>
              <a:rPr lang="en-US" sz="2400" b="0" i="0" u="none" strike="noStrike" baseline="0" dirty="0" err="1" smtClean="0">
                <a:latin typeface="Times New Roman" panose="02020603050405020304" pitchFamily="18" charset="0"/>
              </a:rPr>
              <a:t>Nhap</a:t>
            </a:r>
            <a:r>
              <a:rPr lang="en-US" sz="2400" b="0" i="0" u="none" strike="noStrike" baseline="0" dirty="0" smtClean="0">
                <a:latin typeface="Times New Roman" panose="02020603050405020304" pitchFamily="18" charset="0"/>
              </a:rPr>
              <a:t> diem </a:t>
            </a:r>
            <a:r>
              <a:rPr lang="en-US" sz="2400" b="0" i="0" u="none" strike="noStrike" baseline="0" dirty="0" err="1" smtClean="0">
                <a:latin typeface="Times New Roman" panose="02020603050405020304" pitchFamily="18" charset="0"/>
              </a:rPr>
              <a:t>toan</a:t>
            </a:r>
            <a:r>
              <a:rPr lang="en-US" sz="2400" b="0" i="0" u="none" strike="noStrike" baseline="0" dirty="0" smtClean="0">
                <a:latin typeface="Times New Roman" panose="02020603050405020304" pitchFamily="18" charset="0"/>
              </a:rPr>
              <a:t>: "); </a:t>
            </a:r>
          </a:p>
          <a:p>
            <a:r>
              <a:rPr lang="en-US" sz="2400" b="0" i="0" u="none" strike="noStrike" baseline="0" dirty="0" err="1" smtClean="0">
                <a:latin typeface="Times New Roman" panose="02020603050405020304" pitchFamily="18" charset="0"/>
              </a:rPr>
              <a:t>hs.toan</a:t>
            </a:r>
            <a:r>
              <a:rPr lang="en-US" sz="2400" b="0" i="0" u="none" strike="noStrike" baseline="0" dirty="0" smtClean="0">
                <a:latin typeface="Times New Roman" panose="02020603050405020304" pitchFamily="18" charset="0"/>
              </a:rPr>
              <a:t> = </a:t>
            </a:r>
            <a:r>
              <a:rPr lang="en-US" sz="2400" b="0" i="0" u="none" strike="noStrike" baseline="0" dirty="0" err="1" smtClean="0">
                <a:latin typeface="Times New Roman" panose="02020603050405020304" pitchFamily="18" charset="0"/>
              </a:rPr>
              <a:t>int.Parse</a:t>
            </a:r>
            <a:r>
              <a:rPr lang="en-US" sz="2400" b="0" i="0" u="none" strike="noStrike" baseline="0" dirty="0" smtClean="0">
                <a:latin typeface="Times New Roman" panose="02020603050405020304" pitchFamily="18" charset="0"/>
              </a:rPr>
              <a:t>(</a:t>
            </a:r>
            <a:r>
              <a:rPr lang="en-US" sz="2400" b="0" i="0" u="none" strike="noStrike" baseline="0" dirty="0" err="1" smtClean="0">
                <a:latin typeface="Times New Roman" panose="02020603050405020304" pitchFamily="18" charset="0"/>
              </a:rPr>
              <a:t>Console.ReadLine</a:t>
            </a:r>
            <a:r>
              <a:rPr lang="en-US" sz="2400" b="0" i="0" u="none" strike="noStrike" baseline="0" dirty="0" smtClean="0">
                <a:latin typeface="Times New Roman" panose="02020603050405020304" pitchFamily="18" charset="0"/>
              </a:rPr>
              <a:t>()); </a:t>
            </a:r>
          </a:p>
          <a:p>
            <a:r>
              <a:rPr lang="en-US" sz="2400" b="0" i="0" u="none" strike="noStrike" baseline="0" dirty="0" err="1" smtClean="0">
                <a:latin typeface="Times New Roman" panose="02020603050405020304" pitchFamily="18" charset="0"/>
              </a:rPr>
              <a:t>Console.Write</a:t>
            </a:r>
            <a:r>
              <a:rPr lang="en-US" sz="2400" b="0" i="0" u="none" strike="noStrike" baseline="0" dirty="0" smtClean="0">
                <a:latin typeface="Times New Roman" panose="02020603050405020304" pitchFamily="18" charset="0"/>
              </a:rPr>
              <a:t>("</a:t>
            </a:r>
            <a:r>
              <a:rPr lang="en-US" sz="2400" b="0" i="0" u="none" strike="noStrike" baseline="0" dirty="0" err="1" smtClean="0">
                <a:latin typeface="Times New Roman" panose="02020603050405020304" pitchFamily="18" charset="0"/>
              </a:rPr>
              <a:t>Nhap</a:t>
            </a:r>
            <a:r>
              <a:rPr lang="en-US" sz="2400" b="0" i="0" u="none" strike="noStrike" baseline="0" dirty="0" smtClean="0">
                <a:latin typeface="Times New Roman" panose="02020603050405020304" pitchFamily="18" charset="0"/>
              </a:rPr>
              <a:t> diem van: "); </a:t>
            </a:r>
          </a:p>
          <a:p>
            <a:r>
              <a:rPr lang="en-US" sz="2400" b="0" i="0" u="none" strike="noStrike" baseline="0" dirty="0" err="1" smtClean="0">
                <a:latin typeface="Times New Roman" panose="02020603050405020304" pitchFamily="18" charset="0"/>
              </a:rPr>
              <a:t>hs.van</a:t>
            </a:r>
            <a:r>
              <a:rPr lang="en-US" sz="2400" b="0" i="0" u="none" strike="noStrike" baseline="0" dirty="0" smtClean="0">
                <a:latin typeface="Times New Roman" panose="02020603050405020304" pitchFamily="18" charset="0"/>
              </a:rPr>
              <a:t> = </a:t>
            </a:r>
            <a:r>
              <a:rPr lang="en-US" sz="2400" b="0" i="0" u="none" strike="noStrike" baseline="0" dirty="0" err="1" smtClean="0">
                <a:latin typeface="Times New Roman" panose="02020603050405020304" pitchFamily="18" charset="0"/>
              </a:rPr>
              <a:t>int.Parse</a:t>
            </a:r>
            <a:r>
              <a:rPr lang="en-US" sz="2400" b="0" i="0" u="none" strike="noStrike" baseline="0" dirty="0" smtClean="0">
                <a:latin typeface="Times New Roman" panose="02020603050405020304" pitchFamily="18" charset="0"/>
              </a:rPr>
              <a:t>(</a:t>
            </a:r>
            <a:r>
              <a:rPr lang="en-US" sz="2400" b="0" i="0" u="none" strike="noStrike" baseline="0" dirty="0" err="1" smtClean="0">
                <a:latin typeface="Times New Roman" panose="02020603050405020304" pitchFamily="18" charset="0"/>
              </a:rPr>
              <a:t>Console.ReadLine</a:t>
            </a:r>
            <a:r>
              <a:rPr lang="en-US" sz="2400" b="0" i="0" u="none" strike="noStrike" baseline="0" dirty="0" smtClean="0">
                <a:latin typeface="Times New Roman" panose="02020603050405020304" pitchFamily="18" charset="0"/>
              </a:rPr>
              <a:t>()); </a:t>
            </a:r>
          </a:p>
          <a:p>
            <a:r>
              <a:rPr lang="en-US" sz="2400" b="0" i="0" u="none" strike="noStrike" baseline="0" dirty="0" err="1" smtClean="0">
                <a:latin typeface="Times New Roman" panose="02020603050405020304" pitchFamily="18" charset="0"/>
              </a:rPr>
              <a:t>hs.dtb</a:t>
            </a:r>
            <a:r>
              <a:rPr lang="en-US" sz="2400" b="0" i="0" u="none" strike="noStrike" baseline="0" dirty="0" smtClean="0">
                <a:latin typeface="Times New Roman" panose="02020603050405020304" pitchFamily="18" charset="0"/>
              </a:rPr>
              <a:t> = (float)(</a:t>
            </a:r>
            <a:r>
              <a:rPr lang="en-US" sz="2400" b="0" i="0" u="none" strike="noStrike" baseline="0" dirty="0" err="1" smtClean="0">
                <a:latin typeface="Times New Roman" panose="02020603050405020304" pitchFamily="18" charset="0"/>
              </a:rPr>
              <a:t>hs.toan</a:t>
            </a:r>
            <a:r>
              <a:rPr lang="en-US" sz="2400" b="0" i="0" u="none" strike="noStrike" baseline="0" dirty="0" smtClean="0">
                <a:latin typeface="Times New Roman" panose="02020603050405020304" pitchFamily="18" charset="0"/>
              </a:rPr>
              <a:t> + </a:t>
            </a:r>
            <a:r>
              <a:rPr lang="en-US" sz="2400" b="0" i="0" u="none" strike="noStrike" baseline="0" dirty="0" err="1" smtClean="0">
                <a:latin typeface="Times New Roman" panose="02020603050405020304" pitchFamily="18" charset="0"/>
              </a:rPr>
              <a:t>hs.van</a:t>
            </a:r>
            <a:r>
              <a:rPr lang="en-US" sz="2400" b="0" i="0" u="none" strike="noStrike" baseline="0" dirty="0" smtClean="0">
                <a:latin typeface="Times New Roman" panose="02020603050405020304" pitchFamily="18" charset="0"/>
              </a:rPr>
              <a:t>) / 2; </a:t>
            </a:r>
          </a:p>
          <a:p>
            <a:r>
              <a:rPr lang="en-US" sz="2400" b="0" i="0" u="none" strike="noStrike" baseline="0" dirty="0" err="1" smtClean="0">
                <a:latin typeface="Times New Roman" panose="02020603050405020304" pitchFamily="18" charset="0"/>
              </a:rPr>
              <a:t>Console.WriteLine</a:t>
            </a:r>
            <a:r>
              <a:rPr lang="en-US" sz="2400" b="0" i="0" u="none" strike="noStrike" baseline="0" dirty="0" smtClean="0">
                <a:latin typeface="Times New Roman" panose="02020603050405020304" pitchFamily="18" charset="0"/>
              </a:rPr>
              <a:t>("Diem </a:t>
            </a:r>
            <a:r>
              <a:rPr lang="en-US" sz="2400" b="0" i="0" u="none" strike="noStrike" baseline="0" dirty="0" err="1" smtClean="0">
                <a:latin typeface="Times New Roman" panose="02020603050405020304" pitchFamily="18" charset="0"/>
              </a:rPr>
              <a:t>trung</a:t>
            </a:r>
            <a:r>
              <a:rPr lang="en-US" sz="2400" b="0" i="0" u="none" strike="noStrike" baseline="0" dirty="0" smtClean="0">
                <a:latin typeface="Times New Roman" panose="02020603050405020304" pitchFamily="18" charset="0"/>
              </a:rPr>
              <a:t> </a:t>
            </a:r>
            <a:r>
              <a:rPr lang="en-US" sz="2400" b="0" i="0" u="none" strike="noStrike" baseline="0" dirty="0" err="1" smtClean="0">
                <a:latin typeface="Times New Roman" panose="02020603050405020304" pitchFamily="18" charset="0"/>
              </a:rPr>
              <a:t>binh</a:t>
            </a:r>
            <a:r>
              <a:rPr lang="en-US" sz="2400" b="0" i="0" u="none" strike="noStrike" baseline="0" dirty="0" smtClean="0">
                <a:latin typeface="Times New Roman" panose="02020603050405020304" pitchFamily="18" charset="0"/>
              </a:rPr>
              <a:t>: {0: 0.00}", </a:t>
            </a:r>
            <a:r>
              <a:rPr lang="en-US" sz="2400" b="0" i="0" u="none" strike="noStrike" baseline="0" dirty="0" err="1" smtClean="0">
                <a:latin typeface="Times New Roman" panose="02020603050405020304" pitchFamily="18" charset="0"/>
              </a:rPr>
              <a:t>hs.dtb</a:t>
            </a:r>
            <a:r>
              <a:rPr lang="en-US" sz="2400" b="0" i="0" u="none" strike="noStrike" baseline="0" dirty="0" smtClean="0">
                <a:latin typeface="Times New Roman" panose="02020603050405020304" pitchFamily="18" charset="0"/>
              </a:rPr>
              <a:t>); </a:t>
            </a:r>
          </a:p>
          <a:p>
            <a:r>
              <a:rPr lang="en-US" sz="2400" b="0" i="0" u="none" strike="noStrike" baseline="0" dirty="0" smtClean="0">
                <a:latin typeface="Times New Roman" panose="02020603050405020304" pitchFamily="18" charset="0"/>
              </a:rPr>
              <a:t>} </a:t>
            </a:r>
            <a:endParaRPr lang="en-US" sz="2400" dirty="0"/>
          </a:p>
        </p:txBody>
      </p:sp>
    </p:spTree>
    <p:extLst>
      <p:ext uri="{BB962C8B-B14F-4D97-AF65-F5344CB8AC3E}">
        <p14:creationId xmlns:p14="http://schemas.microsoft.com/office/powerpoint/2010/main" val="30316645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TotalTime>
  <Words>1835</Words>
  <Application>Microsoft Office PowerPoint</Application>
  <PresentationFormat>Widescreen</PresentationFormat>
  <Paragraphs>280</Paragraphs>
  <Slides>25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Calibri Light</vt:lpstr>
      <vt:lpstr>Times New Roman</vt:lpstr>
      <vt:lpstr>Wingdings</vt:lpstr>
      <vt:lpstr>Office Theme</vt:lpstr>
      <vt:lpstr>   Chương 2</vt:lpstr>
      <vt:lpstr>Mục tiêu</vt:lpstr>
      <vt:lpstr> Phương pháp lập trình (PPLT) là gì?</vt:lpstr>
      <vt:lpstr> Các yêu cầu chính của phần mềm</vt:lpstr>
      <vt:lpstr> Các PPLT cổ điển</vt:lpstr>
      <vt:lpstr>PowerPoint Presentation</vt:lpstr>
      <vt:lpstr> Cài đặt với pp lập trình tuyến tính (chỉ dùng 1 hàm main &amp; biến toàn cục)</vt:lpstr>
      <vt:lpstr> Cài đặt với pp lập trình tuyến tính (chỉ dùng 1 hàm main và biến cục bộ)</vt:lpstr>
      <vt:lpstr> Cài đặt với pp lập trình tuyến tính (chỉ dùng 1 hàm main và cấu trúc toàn cục)</vt:lpstr>
      <vt:lpstr> Cài đặt với pp lập trình tuyến tính (chỉ dùng 1 hàm main và cấu trúc cục bộ)</vt:lpstr>
      <vt:lpstr> Cài đặt với pp lập trình thủ tục (dùng biến toàn cục)</vt:lpstr>
      <vt:lpstr> Cài đặt với pp lập trình thủ tục (dùng biến cục bộ)</vt:lpstr>
      <vt:lpstr> Cài đặt với pp lập trình thủ tục (dùng biến cấu trúc cục bộ)</vt:lpstr>
      <vt:lpstr> Cài đặt với pp lập trình thủ tục (dùng biến cấu trúc toàn cục)</vt:lpstr>
      <vt:lpstr> PP Lập trình hướng đối tượng</vt:lpstr>
      <vt:lpstr> Đối tượng là gì ? </vt:lpstr>
      <vt:lpstr> Lớp đối tượng là gì ? </vt:lpstr>
      <vt:lpstr> Thiết kế phần mềm hướng đối tượng </vt:lpstr>
      <vt:lpstr> Sự trừu tượng hoá </vt:lpstr>
      <vt:lpstr> Một số khái niệm </vt:lpstr>
      <vt:lpstr> Các bước thiết kế đối tượng </vt:lpstr>
      <vt:lpstr>Ví dụ minh họa Bước 1:</vt:lpstr>
      <vt:lpstr> Đặc điểm của pp lập trình HĐT </vt:lpstr>
      <vt:lpstr> Một số ngôn ngữ lập trình HĐT </vt:lpstr>
      <vt:lpstr>Bài tập</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Elite</dc:creator>
  <cp:lastModifiedBy>Elite</cp:lastModifiedBy>
  <cp:revision>37</cp:revision>
  <dcterms:created xsi:type="dcterms:W3CDTF">2017-09-19T03:46:57Z</dcterms:created>
  <dcterms:modified xsi:type="dcterms:W3CDTF">2017-09-20T03:13:07Z</dcterms:modified>
</cp:coreProperties>
</file>